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2"/>
  </p:notesMasterIdLst>
  <p:sldIdLst>
    <p:sldId id="256" r:id="rId2"/>
    <p:sldId id="257" r:id="rId3"/>
    <p:sldId id="258" r:id="rId4"/>
    <p:sldId id="259" r:id="rId5"/>
    <p:sldId id="270" r:id="rId6"/>
    <p:sldId id="284" r:id="rId7"/>
    <p:sldId id="271" r:id="rId8"/>
    <p:sldId id="294" r:id="rId9"/>
    <p:sldId id="260" r:id="rId10"/>
    <p:sldId id="295" r:id="rId11"/>
    <p:sldId id="272" r:id="rId12"/>
    <p:sldId id="296" r:id="rId13"/>
    <p:sldId id="273" r:id="rId14"/>
    <p:sldId id="261" r:id="rId15"/>
    <p:sldId id="279" r:id="rId16"/>
    <p:sldId id="286" r:id="rId17"/>
    <p:sldId id="280" r:id="rId18"/>
    <p:sldId id="281" r:id="rId19"/>
    <p:sldId id="293" r:id="rId20"/>
    <p:sldId id="282" r:id="rId21"/>
    <p:sldId id="299" r:id="rId22"/>
    <p:sldId id="283" r:id="rId23"/>
    <p:sldId id="300" r:id="rId24"/>
    <p:sldId id="262" r:id="rId25"/>
    <p:sldId id="263" r:id="rId26"/>
    <p:sldId id="265" r:id="rId27"/>
    <p:sldId id="264" r:id="rId28"/>
    <p:sldId id="297" r:id="rId29"/>
    <p:sldId id="298" r:id="rId30"/>
    <p:sldId id="301" r:id="rId31"/>
    <p:sldId id="302" r:id="rId32"/>
    <p:sldId id="303" r:id="rId33"/>
    <p:sldId id="304" r:id="rId34"/>
    <p:sldId id="305" r:id="rId35"/>
    <p:sldId id="306" r:id="rId36"/>
    <p:sldId id="307" r:id="rId37"/>
    <p:sldId id="308" r:id="rId38"/>
    <p:sldId id="309" r:id="rId39"/>
    <p:sldId id="310" r:id="rId40"/>
    <p:sldId id="311" r:id="rId4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757" autoAdjust="0"/>
    <p:restoredTop sz="94692" autoAdjust="0"/>
  </p:normalViewPr>
  <p:slideViewPr>
    <p:cSldViewPr>
      <p:cViewPr varScale="1">
        <p:scale>
          <a:sx n="110" d="100"/>
          <a:sy n="110" d="100"/>
        </p:scale>
        <p:origin x="1464" y="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A9A3A0-359C-4099-9C97-46B7DBA3B982}" type="datetimeFigureOut">
              <a:rPr lang="en-US" smtClean="0"/>
              <a:t>5/1/2016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2AD0DE-E339-4233-B034-8722A9DA31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2818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2AD0DE-E339-4233-B034-8722A9DA31E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6307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2AD0DE-E339-4233-B034-8722A9DA31E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2385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3866920"/>
            <a:ext cx="9144000" cy="2991080"/>
          </a:xfrm>
          <a:prstGeom prst="rect">
            <a:avLst/>
          </a:prstGeom>
          <a:gradFill>
            <a:gsLst>
              <a:gs pos="0">
                <a:schemeClr val="bg1">
                  <a:alpha val="91000"/>
                </a:schemeClr>
              </a:gs>
              <a:gs pos="37000">
                <a:schemeClr val="bg1">
                  <a:alpha val="76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0" y="0"/>
            <a:ext cx="9144000" cy="386692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89000"/>
                </a:schemeClr>
              </a:gs>
              <a:gs pos="48000">
                <a:schemeClr val="bg1">
                  <a:alpha val="62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0" y="2652311"/>
            <a:ext cx="9144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0" y="1600200"/>
            <a:ext cx="9144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73795" y="5052545"/>
            <a:ext cx="5637010" cy="882119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87994-B179-413D-B187-0139223E0B07}" type="datetimeFigureOut">
              <a:rPr lang="en-US" smtClean="0"/>
              <a:t>5/1/2016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5E177-E0DF-4E42-A4DB-729AB61D829D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7581" y="3132290"/>
            <a:ext cx="7175351" cy="1793167"/>
          </a:xfrm>
          <a:effectLst/>
        </p:spPr>
        <p:txBody>
          <a:bodyPr>
            <a:noAutofit/>
          </a:bodyPr>
          <a:lstStyle>
            <a:lvl1pPr marL="640080" indent="-457200" algn="l"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05000" y="731519"/>
            <a:ext cx="6400800" cy="347472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87994-B179-413D-B187-0139223E0B07}" type="datetimeFigureOut">
              <a:rPr lang="en-US" smtClean="0"/>
              <a:t>5/1/2016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5E177-E0DF-4E42-A4DB-729AB61D829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53758" y="376517"/>
            <a:ext cx="2057400" cy="5238339"/>
          </a:xfrm>
          <a:effectLst/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324113" y="731519"/>
            <a:ext cx="4829287" cy="489472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87994-B179-413D-B187-0139223E0B07}" type="datetimeFigureOut">
              <a:rPr lang="en-US" smtClean="0"/>
              <a:t>5/1/2016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5E177-E0DF-4E42-A4DB-729AB61D829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87994-B179-413D-B187-0139223E0B07}" type="datetimeFigureOut">
              <a:rPr lang="en-US" smtClean="0"/>
              <a:t>5/1/2016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5E177-E0DF-4E42-A4DB-729AB61D829D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>
          <a:xfrm>
            <a:off x="1143000" y="731520"/>
            <a:ext cx="6400800" cy="347472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866920"/>
            <a:ext cx="9144000" cy="2991080"/>
          </a:xfrm>
          <a:prstGeom prst="rect">
            <a:avLst/>
          </a:prstGeom>
          <a:gradFill>
            <a:gsLst>
              <a:gs pos="0">
                <a:schemeClr val="bg1">
                  <a:alpha val="92000"/>
                </a:schemeClr>
              </a:gs>
              <a:gs pos="37000">
                <a:schemeClr val="bg1">
                  <a:alpha val="77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9144000" cy="386692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90000"/>
                </a:schemeClr>
              </a:gs>
              <a:gs pos="48000">
                <a:schemeClr val="bg1">
                  <a:alpha val="63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2652311"/>
            <a:ext cx="9144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0" y="1600200"/>
            <a:ext cx="9144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3195" y="2172648"/>
            <a:ext cx="5966666" cy="2423346"/>
          </a:xfrm>
          <a:effectLst/>
        </p:spPr>
        <p:txBody>
          <a:bodyPr anchor="b"/>
          <a:lstStyle>
            <a:lvl1pPr algn="r">
              <a:defRPr sz="4600" b="1" cap="none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22438" y="4607511"/>
            <a:ext cx="5970494" cy="835460"/>
          </a:xfrm>
        </p:spPr>
        <p:txBody>
          <a:bodyPr anchor="t"/>
          <a:lstStyle>
            <a:lvl1pPr marL="0" indent="0" algn="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87994-B179-413D-B187-0139223E0B07}" type="datetimeFigureOut">
              <a:rPr lang="en-US" smtClean="0"/>
              <a:t>5/1/2016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5E177-E0DF-4E42-A4DB-729AB61D829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87994-B179-413D-B187-0139223E0B07}" type="datetimeFigureOut">
              <a:rPr lang="en-US" smtClean="0"/>
              <a:t>5/1/2016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5E177-E0DF-4E42-A4DB-729AB61D829D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1142999" y="731519"/>
            <a:ext cx="3346704" cy="347472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731520"/>
            <a:ext cx="3346704" cy="347472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731520"/>
            <a:ext cx="3346704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lang="en-US" sz="2400" b="1" i="0" kern="1200" dirty="0" smtClean="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6447" y="1400327"/>
            <a:ext cx="3346704" cy="2743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7302" y="731520"/>
            <a:ext cx="3346704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lang="en-US" sz="2400" b="1" i="0" kern="1200" dirty="0" smtClean="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ctr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399032"/>
            <a:ext cx="3346704" cy="2743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87994-B179-413D-B187-0139223E0B07}" type="datetimeFigureOut">
              <a:rPr lang="en-US" smtClean="0"/>
              <a:t>5/1/2016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5E177-E0DF-4E42-A4DB-729AB61D829D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87994-B179-413D-B187-0139223E0B07}" type="datetimeFigureOut">
              <a:rPr lang="en-US" smtClean="0"/>
              <a:t>5/1/2016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5E177-E0DF-4E42-A4DB-729AB61D829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87994-B179-413D-B187-0139223E0B07}" type="datetimeFigureOut">
              <a:rPr lang="en-US" smtClean="0"/>
              <a:t>5/1/2016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5E177-E0DF-4E42-A4DB-729AB61D829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095" y="2209800"/>
            <a:ext cx="3636085" cy="1258493"/>
          </a:xfrm>
          <a:effectLst/>
        </p:spPr>
        <p:txBody>
          <a:bodyPr anchor="b">
            <a:noAutofit/>
          </a:bodyPr>
          <a:lstStyle>
            <a:lvl1pPr marL="228600" indent="-228600" algn="l">
              <a:defRPr sz="2800" b="1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93515" y="731520"/>
            <a:ext cx="4017085" cy="4894730"/>
          </a:xfrm>
        </p:spPr>
        <p:txBody>
          <a:bodyPr anchor="ctr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5765" y="3497802"/>
            <a:ext cx="3388660" cy="213951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87994-B179-413D-B187-0139223E0B07}" type="datetimeFigureOut">
              <a:rPr lang="en-US" smtClean="0"/>
              <a:t>5/1/2016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5E177-E0DF-4E42-A4DB-729AB61D829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3866920"/>
            <a:ext cx="9144000" cy="2991080"/>
          </a:xfrm>
          <a:prstGeom prst="rect">
            <a:avLst/>
          </a:prstGeom>
          <a:gradFill>
            <a:gsLst>
              <a:gs pos="0">
                <a:schemeClr val="bg1">
                  <a:alpha val="92000"/>
                </a:schemeClr>
              </a:gs>
              <a:gs pos="37000">
                <a:schemeClr val="bg1">
                  <a:alpha val="77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9144000" cy="386692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90000"/>
                </a:schemeClr>
              </a:gs>
              <a:gs pos="48000">
                <a:schemeClr val="bg1">
                  <a:alpha val="63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0" y="2652311"/>
            <a:ext cx="9144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0" y="1600200"/>
            <a:ext cx="9144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475175" y="1143000"/>
            <a:ext cx="4114800" cy="3127806"/>
          </a:xfrm>
          <a:prstGeom prst="roundRect">
            <a:avLst>
              <a:gd name="adj" fmla="val 4230"/>
            </a:avLst>
          </a:prstGeom>
          <a:solidFill>
            <a:schemeClr val="bg2">
              <a:lumMod val="90000"/>
            </a:schemeClr>
          </a:solidFill>
          <a:effectLst>
            <a:reflection blurRad="4350" stA="23000" endA="300" endPos="28000" dir="5400000" sy="-100000" algn="bl" rotWithShape="0"/>
          </a:effectLst>
          <a:scene3d>
            <a:camera prst="perspectiveContrastingLeftFacing" fov="1800000">
              <a:rot lat="300000" lon="2100000" rev="0"/>
            </a:camera>
            <a:lightRig rig="balanced" dir="t"/>
          </a:scene3d>
          <a:sp3d>
            <a:bevelT w="50800" h="50800"/>
          </a:sp3d>
        </p:spPr>
        <p:txBody>
          <a:bodyPr>
            <a:normAutofit/>
            <a:flatTx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77887" y="1010486"/>
            <a:ext cx="3694114" cy="2163020"/>
          </a:xfrm>
        </p:spPr>
        <p:txBody>
          <a:bodyPr anchor="b"/>
          <a:lstStyle>
            <a:lvl1pPr marL="182880" indent="-182880">
              <a:buFont typeface="Georgia" pitchFamily="18" charset="0"/>
              <a:buChar char="*"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87994-B179-413D-B187-0139223E0B07}" type="datetimeFigureOut">
              <a:rPr lang="en-US" smtClean="0"/>
              <a:t>5/1/2016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5E177-E0DF-4E42-A4DB-729AB61D829D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7268" y="4464421"/>
            <a:ext cx="6383538" cy="1143000"/>
          </a:xfrm>
        </p:spPr>
        <p:txBody>
          <a:bodyPr anchor="b">
            <a:noAutofit/>
          </a:bodyPr>
          <a:lstStyle>
            <a:lvl1pPr algn="l">
              <a:defRPr sz="46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105400"/>
            <a:ext cx="9144000" cy="1752600"/>
          </a:xfrm>
          <a:prstGeom prst="rect">
            <a:avLst/>
          </a:prstGeom>
          <a:gradFill>
            <a:gsLst>
              <a:gs pos="0">
                <a:schemeClr val="bg1">
                  <a:alpha val="91000"/>
                </a:schemeClr>
              </a:gs>
              <a:gs pos="37000">
                <a:schemeClr val="bg1">
                  <a:alpha val="76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9144000" cy="51054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89000"/>
                </a:schemeClr>
              </a:gs>
              <a:gs pos="48000">
                <a:schemeClr val="bg1">
                  <a:alpha val="62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3768304"/>
            <a:ext cx="9144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0" y="1600200"/>
            <a:ext cx="9144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6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93289" y="4372168"/>
            <a:ext cx="6512511" cy="1143000"/>
          </a:xfrm>
          <a:prstGeom prst="rect">
            <a:avLst/>
          </a:prstGeom>
          <a:effectLst/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732260"/>
            <a:ext cx="6400800" cy="34747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172200" y="6172200"/>
            <a:ext cx="2514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21787994-B179-413D-B187-0139223E0B07}" type="datetimeFigureOut">
              <a:rPr lang="en-US" smtClean="0"/>
              <a:t>5/1/2016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199" y="6172200"/>
            <a:ext cx="33528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810000" y="6172200"/>
            <a:ext cx="1828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2B25E177-E0DF-4E42-A4DB-729AB61D829D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id="1" dur="indefinite" restart="never" nodeType="tmRoot"/>
      </p:par>
    </p:tnLst>
  </p:timing>
  <p:txStyles>
    <p:titleStyle>
      <a:lvl1pPr marL="320040" indent="-320040" algn="r" defTabSz="914400" rtl="0" eaLnBrk="1" latinLnBrk="0" hangingPunct="1">
        <a:spcBef>
          <a:spcPct val="0"/>
        </a:spcBef>
        <a:buClr>
          <a:schemeClr val="accent6">
            <a:lumMod val="75000"/>
          </a:schemeClr>
        </a:buClr>
        <a:buSzPct val="128000"/>
        <a:buFont typeface="Georgia" pitchFamily="18" charset="0"/>
        <a:buChar char="*"/>
        <a:defRPr sz="4600" b="1" i="0" kern="1200">
          <a:gradFill>
            <a:gsLst>
              <a:gs pos="0">
                <a:schemeClr val="tx1"/>
              </a:gs>
              <a:gs pos="40000">
                <a:schemeClr val="tx1">
                  <a:lumMod val="75000"/>
                  <a:lumOff val="25000"/>
                </a:schemeClr>
              </a:gs>
              <a:gs pos="100000">
                <a:schemeClr val="tx2">
                  <a:alpha val="65000"/>
                </a:schemeClr>
              </a:gs>
            </a:gsLst>
            <a:lin ang="5400000" scaled="0"/>
          </a:gradFill>
          <a:effectLst>
            <a:reflection blurRad="6350" stA="55000" endA="300" endPos="45500" dir="5400000" sy="-100000" algn="bl" rotWithShape="0"/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2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864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2296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9728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89888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664208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96596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28600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587752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4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3400" y="4724400"/>
            <a:ext cx="7848600" cy="1295400"/>
          </a:xfrm>
        </p:spPr>
        <p:txBody>
          <a:bodyPr>
            <a:noAutofit/>
          </a:bodyPr>
          <a:lstStyle/>
          <a:p>
            <a:r>
              <a:rPr lang="en-US" sz="2800" b="1" kern="0" dirty="0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Team Leader: </a:t>
            </a:r>
            <a:r>
              <a:rPr lang="en-US" sz="2800" b="1" kern="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Raquel </a:t>
            </a:r>
            <a:r>
              <a:rPr lang="en-US" sz="2800" b="1" kern="0" dirty="0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Trejo</a:t>
            </a:r>
          </a:p>
          <a:p>
            <a:r>
              <a:rPr lang="en-US" sz="2800" b="1" kern="0" dirty="0" err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Memebers</a:t>
            </a:r>
            <a:r>
              <a:rPr lang="en-US" sz="2800" b="1" kern="0" cap="none" spc="0" dirty="0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: </a:t>
            </a:r>
            <a:r>
              <a:rPr lang="en-US" sz="2800" b="1" kern="0" dirty="0" err="1">
                <a:solidFill>
                  <a:schemeClr val="tx1"/>
                </a:solidFill>
                <a:cs typeface="Arial" panose="020B0604020202020204" pitchFamily="34" charset="0"/>
              </a:rPr>
              <a:t>Ahla</a:t>
            </a:r>
            <a:r>
              <a:rPr lang="en-US" sz="2800" b="1" kern="0" dirty="0">
                <a:solidFill>
                  <a:schemeClr val="tx1"/>
                </a:solidFill>
                <a:cs typeface="Arial" panose="020B0604020202020204" pitchFamily="34" charset="0"/>
              </a:rPr>
              <a:t> </a:t>
            </a:r>
            <a:r>
              <a:rPr lang="en-US" sz="2800" b="1" kern="0" dirty="0" smtClean="0">
                <a:solidFill>
                  <a:schemeClr val="tx1"/>
                </a:solidFill>
                <a:cs typeface="Arial" panose="020B0604020202020204" pitchFamily="34" charset="0"/>
              </a:rPr>
              <a:t>Cho</a:t>
            </a:r>
            <a:r>
              <a:rPr lang="en-US" sz="2800" b="1" kern="0" cap="none" spc="0" dirty="0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, Michael </a:t>
            </a:r>
            <a:r>
              <a:rPr lang="en-US" sz="2800" b="1" kern="0" cap="none" spc="0" dirty="0" err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Ellerkamp</a:t>
            </a:r>
            <a:r>
              <a:rPr lang="en-US" sz="2800" b="1" kern="0" cap="none" spc="0" dirty="0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</a:t>
            </a:r>
          </a:p>
          <a:p>
            <a:endParaRPr lang="en-US" sz="2800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16724" y="1281505"/>
            <a:ext cx="6629400" cy="2514600"/>
          </a:xfrm>
        </p:spPr>
        <p:txBody>
          <a:bodyPr>
            <a:normAutofit/>
          </a:bodyPr>
          <a:lstStyle/>
          <a:p>
            <a:r>
              <a:rPr lang="en-US" sz="4800" dirty="0" smtClean="0"/>
              <a:t>Iteration 3:</a:t>
            </a:r>
            <a:r>
              <a:rPr lang="en-US" sz="4800" dirty="0" smtClean="0">
                <a:solidFill>
                  <a:srgbClr val="53AE6E"/>
                </a:solidFill>
              </a:rPr>
              <a:t>:</a:t>
            </a:r>
            <a:br>
              <a:rPr lang="en-US" sz="4800" dirty="0" smtClean="0">
                <a:solidFill>
                  <a:srgbClr val="53AE6E"/>
                </a:solidFill>
              </a:rPr>
            </a:br>
            <a:r>
              <a:rPr lang="en-US" sz="4800" dirty="0" smtClean="0"/>
              <a:t>“The </a:t>
            </a:r>
            <a:r>
              <a:rPr lang="en-US" sz="4800" dirty="0" err="1" smtClean="0"/>
              <a:t>Marketeers</a:t>
            </a:r>
            <a:r>
              <a:rPr lang="en-US" sz="4800" dirty="0" smtClean="0"/>
              <a:t>”</a:t>
            </a:r>
            <a:endParaRPr lang="en-US" sz="4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83944"/>
            <a:ext cx="3702071" cy="279161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276330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855" y="5105400"/>
            <a:ext cx="8915400" cy="1143000"/>
          </a:xfrm>
        </p:spPr>
        <p:txBody>
          <a:bodyPr/>
          <a:lstStyle/>
          <a:p>
            <a:r>
              <a:rPr lang="en-US" sz="4000" dirty="0" smtClean="0"/>
              <a:t>Sequence Diagram:</a:t>
            </a:r>
            <a:br>
              <a:rPr lang="en-US" sz="4000" dirty="0" smtClean="0"/>
            </a:br>
            <a:r>
              <a:rPr lang="en-US" sz="4000" dirty="0" smtClean="0"/>
              <a:t>Get TOP 10 items least sold</a:t>
            </a:r>
            <a:endParaRPr lang="en-US" sz="4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855" y="152400"/>
            <a:ext cx="8846745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8158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rmAutofit fontScale="90000" lnSpcReduction="20000"/>
          </a:bodyPr>
          <a:lstStyle>
            <a:lvl1pPr marL="320040" indent="-320040" algn="r" defTabSz="914400" rtl="0" eaLnBrk="1" latinLnBrk="0" hangingPunct="1">
              <a:spcBef>
                <a:spcPct val="0"/>
              </a:spcBef>
              <a:buClr>
                <a:schemeClr val="accent6">
                  <a:lumMod val="75000"/>
                </a:schemeClr>
              </a:buClr>
              <a:buSzPct val="128000"/>
              <a:buFont typeface="Georgia" pitchFamily="18" charset="0"/>
              <a:buChar char="*"/>
              <a:defRPr sz="4600" b="1" i="0" kern="120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>
                  <a:reflection blurRad="6350" stA="55000" endA="300" endPos="455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mtClean="0"/>
              <a:t>Expanded Use Case: Top 10 most sold</a:t>
            </a:r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8378330"/>
              </p:ext>
            </p:extLst>
          </p:nvPr>
        </p:nvGraphicFramePr>
        <p:xfrm>
          <a:off x="457200" y="1676400"/>
          <a:ext cx="8382000" cy="4800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91000"/>
                <a:gridCol w="4191000"/>
              </a:tblGrid>
              <a:tr h="605257">
                <a:tc gridSpan="2">
                  <a:txBody>
                    <a:bodyPr/>
                    <a:lstStyle/>
                    <a:p>
                      <a:r>
                        <a:rPr lang="en-US" sz="2400" dirty="0" smtClean="0"/>
                        <a:t>Precondition: User is at Home Section</a:t>
                      </a:r>
                      <a:endParaRPr lang="en-US" sz="2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605257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Actor: User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System: Market</a:t>
                      </a:r>
                      <a:endParaRPr lang="en-US" sz="2400" dirty="0"/>
                    </a:p>
                  </a:txBody>
                  <a:tcPr/>
                </a:tc>
              </a:tr>
              <a:tr h="104469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(0)Market displays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homescreen</a:t>
                      </a:r>
                      <a:r>
                        <a:rPr lang="en-US" sz="2400" baseline="0" dirty="0" smtClean="0"/>
                        <a:t> GUI</a:t>
                      </a:r>
                      <a:endParaRPr lang="en-US" sz="2400" dirty="0"/>
                    </a:p>
                  </a:txBody>
                  <a:tcPr/>
                </a:tc>
              </a:tr>
              <a:tr h="1940139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(1)TUCBW User clicks top 10 most sold.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(2) Market calling the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smtClean="0">
                          <a:solidFill>
                            <a:srgbClr val="FF0000"/>
                          </a:solidFill>
                        </a:rPr>
                        <a:t>top 10 most sold controller</a:t>
                      </a:r>
                      <a:r>
                        <a:rPr lang="en-US" sz="2400" baseline="0" dirty="0" smtClean="0"/>
                        <a:t> to </a:t>
                      </a:r>
                      <a:r>
                        <a:rPr lang="en-US" sz="2400" dirty="0" smtClean="0"/>
                        <a:t> search</a:t>
                      </a:r>
                      <a:r>
                        <a:rPr lang="en-US" sz="2400" baseline="0" dirty="0" smtClean="0"/>
                        <a:t> and display up to 10 items that are sold the most the past hour.</a:t>
                      </a:r>
                      <a:endParaRPr lang="en-US" sz="2400" dirty="0"/>
                    </a:p>
                  </a:txBody>
                  <a:tcPr/>
                </a:tc>
              </a:tr>
              <a:tr h="605257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(3) TUCEW User see list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75064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855" y="5105400"/>
            <a:ext cx="8915400" cy="1143000"/>
          </a:xfrm>
        </p:spPr>
        <p:txBody>
          <a:bodyPr/>
          <a:lstStyle/>
          <a:p>
            <a:r>
              <a:rPr lang="en-US" sz="4000" dirty="0" smtClean="0"/>
              <a:t>Sequence Diagram:</a:t>
            </a:r>
            <a:br>
              <a:rPr lang="en-US" sz="4000" dirty="0" smtClean="0"/>
            </a:br>
            <a:r>
              <a:rPr lang="en-US" sz="4000" dirty="0" smtClean="0"/>
              <a:t>Get TOP 10 items most sold</a:t>
            </a:r>
            <a:endParaRPr lang="en-US" sz="4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855" y="228600"/>
            <a:ext cx="8846745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6598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rmAutofit/>
          </a:bodyPr>
          <a:lstStyle>
            <a:lvl1pPr marL="320040" indent="-320040" algn="r" defTabSz="914400" rtl="0" eaLnBrk="1" latinLnBrk="0" hangingPunct="1">
              <a:spcBef>
                <a:spcPct val="0"/>
              </a:spcBef>
              <a:buClr>
                <a:schemeClr val="accent6">
                  <a:lumMod val="75000"/>
                </a:schemeClr>
              </a:buClr>
              <a:buSzPct val="128000"/>
              <a:buFont typeface="Georgia" pitchFamily="18" charset="0"/>
              <a:buChar char="*"/>
              <a:defRPr sz="4600" b="1" i="0" kern="120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>
                  <a:reflection blurRad="6350" stA="55000" endA="300" endPos="455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mtClean="0"/>
              <a:t>Expanded Use Case: Search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5206389"/>
              </p:ext>
            </p:extLst>
          </p:nvPr>
        </p:nvGraphicFramePr>
        <p:xfrm>
          <a:off x="304800" y="1417638"/>
          <a:ext cx="8382000" cy="51355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91000"/>
                <a:gridCol w="4191000"/>
              </a:tblGrid>
              <a:tr h="531767">
                <a:tc gridSpan="2">
                  <a:txBody>
                    <a:bodyPr/>
                    <a:lstStyle/>
                    <a:p>
                      <a:r>
                        <a:rPr lang="en-US" sz="2400" dirty="0" smtClean="0"/>
                        <a:t>Precondition: User is at Search Section</a:t>
                      </a:r>
                      <a:endParaRPr lang="en-US" sz="2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531767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Actor: User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System: Market</a:t>
                      </a:r>
                      <a:endParaRPr lang="en-US" sz="2400" dirty="0"/>
                    </a:p>
                  </a:txBody>
                  <a:tcPr/>
                </a:tc>
              </a:tr>
              <a:tr h="917845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(0)Market displays</a:t>
                      </a:r>
                      <a:r>
                        <a:rPr lang="en-US" sz="2400" baseline="0" dirty="0" smtClean="0"/>
                        <a:t> Search GUI</a:t>
                      </a:r>
                      <a:endParaRPr lang="en-US" sz="2400" dirty="0"/>
                    </a:p>
                  </a:txBody>
                  <a:tcPr/>
                </a:tc>
              </a:tr>
              <a:tr h="170457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(1)TUCBW User enters an item’s full</a:t>
                      </a:r>
                      <a:r>
                        <a:rPr lang="en-US" sz="2400" baseline="0" dirty="0" smtClean="0"/>
                        <a:t> or partial name into Search Bar then click Search.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(2) Market calling the </a:t>
                      </a:r>
                      <a:r>
                        <a:rPr lang="en-US" sz="2400" dirty="0" smtClean="0">
                          <a:solidFill>
                            <a:srgbClr val="FF0000"/>
                          </a:solidFill>
                        </a:rPr>
                        <a:t>search</a:t>
                      </a:r>
                      <a:r>
                        <a:rPr lang="en-US" sz="2400" baseline="0" dirty="0" smtClean="0">
                          <a:solidFill>
                            <a:srgbClr val="FF0000"/>
                          </a:solidFill>
                        </a:rPr>
                        <a:t> controller </a:t>
                      </a:r>
                      <a:r>
                        <a:rPr lang="en-US" sz="2400" baseline="0" dirty="0" smtClean="0"/>
                        <a:t>to </a:t>
                      </a:r>
                      <a:r>
                        <a:rPr lang="en-US" sz="2400" dirty="0" smtClean="0"/>
                        <a:t>search</a:t>
                      </a:r>
                      <a:r>
                        <a:rPr lang="en-US" sz="2400" baseline="0" dirty="0" smtClean="0"/>
                        <a:t> for items with full or partial match and lists them.</a:t>
                      </a:r>
                      <a:endParaRPr lang="en-US" sz="2400" dirty="0"/>
                    </a:p>
                  </a:txBody>
                  <a:tcPr/>
                </a:tc>
              </a:tr>
              <a:tr h="917845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(3) Selects</a:t>
                      </a:r>
                      <a:r>
                        <a:rPr lang="en-US" sz="2400" baseline="0" dirty="0" smtClean="0"/>
                        <a:t> the item they wish to view.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(4)</a:t>
                      </a:r>
                      <a:r>
                        <a:rPr lang="en-US" sz="2400" baseline="0" dirty="0" smtClean="0"/>
                        <a:t> Market displays data about selected item.</a:t>
                      </a:r>
                      <a:endParaRPr lang="en-US" sz="2400" dirty="0"/>
                    </a:p>
                  </a:txBody>
                  <a:tcPr/>
                </a:tc>
              </a:tr>
              <a:tr h="531767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(5)</a:t>
                      </a:r>
                      <a:r>
                        <a:rPr lang="en-US" sz="2400" baseline="0" dirty="0" smtClean="0"/>
                        <a:t> TUCEW User reads data.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603220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47874" y="5334000"/>
            <a:ext cx="6512511" cy="1143000"/>
          </a:xfrm>
        </p:spPr>
        <p:txBody>
          <a:bodyPr/>
          <a:lstStyle/>
          <a:p>
            <a:r>
              <a:rPr lang="en-US" dirty="0" smtClean="0"/>
              <a:t>Sequence Diagram: Search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228600"/>
            <a:ext cx="8855088" cy="4800600"/>
          </a:xfrm>
        </p:spPr>
      </p:pic>
    </p:spTree>
    <p:extLst>
      <p:ext uri="{BB962C8B-B14F-4D97-AF65-F5344CB8AC3E}">
        <p14:creationId xmlns:p14="http://schemas.microsoft.com/office/powerpoint/2010/main" val="31446054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6512511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Expanded Use Case: Change Server</a:t>
            </a:r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6057846"/>
              </p:ext>
            </p:extLst>
          </p:nvPr>
        </p:nvGraphicFramePr>
        <p:xfrm>
          <a:off x="304800" y="1828800"/>
          <a:ext cx="8458200" cy="4648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29100"/>
                <a:gridCol w="4229100"/>
              </a:tblGrid>
              <a:tr h="481987">
                <a:tc gridSpan="2">
                  <a:txBody>
                    <a:bodyPr/>
                    <a:lstStyle/>
                    <a:p>
                      <a:r>
                        <a:rPr lang="en-US" dirty="0" smtClean="0"/>
                        <a:t>Precondition: User is at any section</a:t>
                      </a:r>
                      <a:r>
                        <a:rPr lang="en-US" baseline="0" dirty="0" smtClean="0"/>
                        <a:t>.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481987">
                <a:tc>
                  <a:txBody>
                    <a:bodyPr/>
                    <a:lstStyle/>
                    <a:p>
                      <a:r>
                        <a:rPr lang="en-US" dirty="0" smtClean="0"/>
                        <a:t>Actor: User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System: Market</a:t>
                      </a:r>
                      <a:endParaRPr lang="en-US" dirty="0"/>
                    </a:p>
                  </a:txBody>
                  <a:tcPr/>
                </a:tc>
              </a:tr>
              <a:tr h="83192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(0)Market displays</a:t>
                      </a:r>
                      <a:r>
                        <a:rPr lang="en-US" baseline="0" dirty="0" smtClean="0"/>
                        <a:t> section GUI</a:t>
                      </a:r>
                      <a:endParaRPr lang="en-US" dirty="0"/>
                    </a:p>
                  </a:txBody>
                  <a:tcPr/>
                </a:tc>
              </a:tr>
              <a:tr h="831922">
                <a:tc>
                  <a:txBody>
                    <a:bodyPr/>
                    <a:lstStyle/>
                    <a:p>
                      <a:r>
                        <a:rPr lang="en-US" dirty="0" smtClean="0"/>
                        <a:t>(1)TUCBW User clicks change</a:t>
                      </a:r>
                      <a:r>
                        <a:rPr lang="en-US" baseline="0" dirty="0" smtClean="0"/>
                        <a:t> server icon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(2) Market calling the </a:t>
                      </a:r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server controller </a:t>
                      </a:r>
                      <a:r>
                        <a:rPr lang="en-US" dirty="0" smtClean="0"/>
                        <a:t>displays server list.</a:t>
                      </a:r>
                      <a:endParaRPr lang="en-US" dirty="0"/>
                    </a:p>
                  </a:txBody>
                  <a:tcPr/>
                </a:tc>
              </a:tr>
              <a:tr h="831922">
                <a:tc>
                  <a:txBody>
                    <a:bodyPr/>
                    <a:lstStyle/>
                    <a:p>
                      <a:r>
                        <a:rPr lang="en-US" dirty="0" smtClean="0"/>
                        <a:t>(3) User selects desired server.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(4)</a:t>
                      </a:r>
                      <a:r>
                        <a:rPr lang="en-US" baseline="0" dirty="0" smtClean="0"/>
                        <a:t> Market load data from that server.</a:t>
                      </a:r>
                      <a:endParaRPr lang="en-US" dirty="0"/>
                    </a:p>
                  </a:txBody>
                  <a:tcPr/>
                </a:tc>
              </a:tr>
              <a:tr h="1188460">
                <a:tc>
                  <a:txBody>
                    <a:bodyPr/>
                    <a:lstStyle/>
                    <a:p>
                      <a:r>
                        <a:rPr lang="en-US" dirty="0" smtClean="0"/>
                        <a:t>(5) TUCEW User returns to original section with new server data.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653553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2600" y="4953000"/>
            <a:ext cx="6512511" cy="1143000"/>
          </a:xfrm>
        </p:spPr>
        <p:txBody>
          <a:bodyPr/>
          <a:lstStyle/>
          <a:p>
            <a:r>
              <a:rPr lang="en-US" dirty="0"/>
              <a:t>Sequence Diagram:</a:t>
            </a:r>
            <a:br>
              <a:rPr lang="en-US" dirty="0"/>
            </a:br>
            <a:r>
              <a:rPr lang="en-US" dirty="0" smtClean="0"/>
              <a:t>Change Server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76201"/>
            <a:ext cx="8763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574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228600"/>
            <a:ext cx="6512511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Expanded Use Case: Load</a:t>
            </a:r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1666586"/>
              </p:ext>
            </p:extLst>
          </p:nvPr>
        </p:nvGraphicFramePr>
        <p:xfrm>
          <a:off x="457200" y="1676400"/>
          <a:ext cx="8229600" cy="49530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0"/>
                <a:gridCol w="4114800"/>
              </a:tblGrid>
              <a:tr h="409015">
                <a:tc gridSpan="2">
                  <a:txBody>
                    <a:bodyPr/>
                    <a:lstStyle/>
                    <a:p>
                      <a:r>
                        <a:rPr lang="en-US" sz="2000" dirty="0" smtClean="0"/>
                        <a:t>Precondition: User is at</a:t>
                      </a:r>
                      <a:r>
                        <a:rPr lang="en-US" sz="2000" baseline="0" dirty="0" smtClean="0"/>
                        <a:t> algorithm</a:t>
                      </a:r>
                      <a:r>
                        <a:rPr lang="en-US" sz="2000" dirty="0" smtClean="0"/>
                        <a:t> section</a:t>
                      </a:r>
                      <a:r>
                        <a:rPr lang="en-US" sz="2000" baseline="0" dirty="0" smtClean="0"/>
                        <a:t>.</a:t>
                      </a:r>
                      <a:endParaRPr lang="en-US" sz="2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409015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Actor: User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System: Market</a:t>
                      </a:r>
                      <a:endParaRPr lang="en-US" sz="2000" dirty="0"/>
                    </a:p>
                  </a:txBody>
                  <a:tcPr/>
                </a:tc>
              </a:tr>
              <a:tr h="705971"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(0)Market displays</a:t>
                      </a:r>
                      <a:r>
                        <a:rPr lang="en-US" sz="2000" baseline="0" dirty="0" smtClean="0"/>
                        <a:t> algorithm GUI</a:t>
                      </a:r>
                      <a:endParaRPr lang="en-US" sz="2000" dirty="0"/>
                    </a:p>
                  </a:txBody>
                  <a:tcPr/>
                </a:tc>
              </a:tr>
              <a:tr h="1008529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(1)TUCBW User enters</a:t>
                      </a:r>
                      <a:r>
                        <a:rPr lang="en-US" sz="2000" baseline="0" dirty="0" smtClean="0"/>
                        <a:t> name of item to be searched for.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(2) Market </a:t>
                      </a:r>
                      <a:r>
                        <a:rPr lang="en-US" sz="2000" baseline="0" dirty="0" smtClean="0"/>
                        <a:t>finds a list of items with full or partial matching names.</a:t>
                      </a:r>
                      <a:endParaRPr lang="en-US" sz="2000" dirty="0"/>
                    </a:p>
                  </a:txBody>
                  <a:tcPr/>
                </a:tc>
              </a:tr>
              <a:tr h="705971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(3) User selects desired item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(4) Market displays</a:t>
                      </a:r>
                      <a:r>
                        <a:rPr lang="en-US" sz="2000" baseline="0" dirty="0" smtClean="0"/>
                        <a:t> data about item</a:t>
                      </a:r>
                    </a:p>
                  </a:txBody>
                  <a:tcPr/>
                </a:tc>
              </a:tr>
              <a:tr h="1008529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(5) User selects pre-set algorithm</a:t>
                      </a:r>
                      <a:r>
                        <a:rPr lang="en-US" sz="2000" baseline="0" dirty="0" smtClean="0"/>
                        <a:t> to apply to item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aseline="0" dirty="0" smtClean="0"/>
                        <a:t>(6) Market applies algorithm to item’s sell history.</a:t>
                      </a:r>
                    </a:p>
                  </a:txBody>
                  <a:tcPr/>
                </a:tc>
              </a:tr>
              <a:tr h="705971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(7) TUCEW User interprets data.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baseline="0" dirty="0" smtClean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471110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6512511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Expanded Use Case: Test</a:t>
            </a:r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9284148"/>
              </p:ext>
            </p:extLst>
          </p:nvPr>
        </p:nvGraphicFramePr>
        <p:xfrm>
          <a:off x="533400" y="1752600"/>
          <a:ext cx="8077200" cy="4800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38600"/>
                <a:gridCol w="4038600"/>
              </a:tblGrid>
              <a:tr h="421713">
                <a:tc gridSpan="2">
                  <a:txBody>
                    <a:bodyPr/>
                    <a:lstStyle/>
                    <a:p>
                      <a:r>
                        <a:rPr lang="en-US" sz="2000" dirty="0" smtClean="0"/>
                        <a:t>Precondition: User is at</a:t>
                      </a:r>
                      <a:r>
                        <a:rPr lang="en-US" sz="2000" baseline="0" dirty="0" smtClean="0"/>
                        <a:t> Test</a:t>
                      </a:r>
                      <a:r>
                        <a:rPr lang="en-US" sz="2000" dirty="0" smtClean="0"/>
                        <a:t> section</a:t>
                      </a:r>
                      <a:r>
                        <a:rPr lang="en-US" sz="2000" baseline="0" dirty="0" smtClean="0"/>
                        <a:t>.</a:t>
                      </a:r>
                      <a:endParaRPr lang="en-US" sz="2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421713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Actor: User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System: Market</a:t>
                      </a:r>
                      <a:endParaRPr lang="en-US" sz="2000" dirty="0"/>
                    </a:p>
                  </a:txBody>
                  <a:tcPr/>
                </a:tc>
              </a:tr>
              <a:tr h="421713"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(0)Market displays</a:t>
                      </a:r>
                      <a:r>
                        <a:rPr lang="en-US" sz="2000" baseline="0" dirty="0" smtClean="0"/>
                        <a:t> test GUI</a:t>
                      </a:r>
                      <a:endParaRPr lang="en-US" sz="2000" dirty="0"/>
                    </a:p>
                  </a:txBody>
                  <a:tcPr/>
                </a:tc>
              </a:tr>
              <a:tr h="1039841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(1)TUCBW User enters</a:t>
                      </a:r>
                      <a:r>
                        <a:rPr lang="en-US" sz="2000" baseline="0" dirty="0" smtClean="0"/>
                        <a:t> name of item to be searched for.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(2) Market</a:t>
                      </a:r>
                      <a:r>
                        <a:rPr lang="en-US" sz="2000" baseline="0" dirty="0" smtClean="0"/>
                        <a:t> finds a list of items with full or partial matching names.</a:t>
                      </a:r>
                      <a:endParaRPr lang="en-US" sz="2000" dirty="0"/>
                    </a:p>
                  </a:txBody>
                  <a:tcPr/>
                </a:tc>
              </a:tr>
              <a:tr h="727889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(3) User selects desired item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(4) Market displays</a:t>
                      </a:r>
                      <a:r>
                        <a:rPr lang="en-US" sz="2000" baseline="0" dirty="0" smtClean="0"/>
                        <a:t> data about item</a:t>
                      </a:r>
                    </a:p>
                  </a:txBody>
                  <a:tcPr/>
                </a:tc>
              </a:tr>
              <a:tr h="1039841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(5) User enters custom algorithm</a:t>
                      </a:r>
                      <a:r>
                        <a:rPr lang="en-US" sz="2000" baseline="0" dirty="0" smtClean="0"/>
                        <a:t> to apply to item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aseline="0" dirty="0" smtClean="0"/>
                        <a:t>(6) Market applies algorithm to item’s sell history.</a:t>
                      </a:r>
                    </a:p>
                  </a:txBody>
                  <a:tcPr/>
                </a:tc>
              </a:tr>
              <a:tr h="727889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(7) TUCEW User interprets data.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baseline="0" dirty="0" smtClean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637118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5000" y="4876800"/>
            <a:ext cx="6512511" cy="1143000"/>
          </a:xfrm>
        </p:spPr>
        <p:txBody>
          <a:bodyPr/>
          <a:lstStyle/>
          <a:p>
            <a:r>
              <a:rPr lang="en-US" dirty="0"/>
              <a:t>Sequence Diagram:</a:t>
            </a:r>
            <a:br>
              <a:rPr lang="en-US" dirty="0"/>
            </a:br>
            <a:r>
              <a:rPr lang="en-US" dirty="0" smtClean="0"/>
              <a:t>Algorithm(load/test)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721" y="228600"/>
            <a:ext cx="8861079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8915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2133600" y="0"/>
            <a:ext cx="10363200" cy="1219200"/>
          </a:xfrm>
        </p:spPr>
        <p:txBody>
          <a:bodyPr/>
          <a:lstStyle/>
          <a:p>
            <a:r>
              <a:rPr lang="en-US" b="0" dirty="0" smtClean="0">
                <a:solidFill>
                  <a:schemeClr val="tx1"/>
                </a:solidFill>
                <a:effectLst/>
              </a:rPr>
              <a:t>Functional Requirements</a:t>
            </a:r>
            <a:endParaRPr lang="en-US" b="0" dirty="0">
              <a:solidFill>
                <a:schemeClr val="tx1"/>
              </a:solidFill>
              <a:effectLst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0" y="838200"/>
            <a:ext cx="9144000" cy="6019800"/>
          </a:xfrm>
        </p:spPr>
        <p:txBody>
          <a:bodyPr>
            <a:noAutofit/>
          </a:bodyPr>
          <a:lstStyle/>
          <a:p>
            <a:pPr marL="45720" indent="0">
              <a:buNone/>
            </a:pPr>
            <a:r>
              <a:rPr lang="en-US" sz="2100" dirty="0" smtClean="0"/>
              <a:t>R1. The </a:t>
            </a:r>
            <a:r>
              <a:rPr lang="en-US" sz="2100" dirty="0"/>
              <a:t>System, hereby called Market, may create a database of World of Warcraft </a:t>
            </a:r>
            <a:r>
              <a:rPr lang="en-US" sz="2100" dirty="0" smtClean="0"/>
              <a:t>items.</a:t>
            </a:r>
          </a:p>
          <a:p>
            <a:pPr marL="45720" indent="0">
              <a:buNone/>
            </a:pPr>
            <a:r>
              <a:rPr lang="en-US" sz="2100" dirty="0" smtClean="0"/>
              <a:t>R2. The </a:t>
            </a:r>
            <a:r>
              <a:rPr lang="en-US" sz="2100" dirty="0"/>
              <a:t>Items may contain buy price, sell price, number </a:t>
            </a:r>
            <a:r>
              <a:rPr lang="en-US" sz="2100" dirty="0" smtClean="0"/>
              <a:t>sold</a:t>
            </a:r>
            <a:r>
              <a:rPr lang="en-US" sz="2100" dirty="0"/>
              <a:t> </a:t>
            </a:r>
            <a:r>
              <a:rPr lang="en-US" sz="2100" dirty="0" smtClean="0"/>
              <a:t>&amp; </a:t>
            </a:r>
            <a:r>
              <a:rPr lang="en-US" sz="2100" dirty="0"/>
              <a:t>item </a:t>
            </a:r>
            <a:r>
              <a:rPr lang="en-US" sz="2100" dirty="0" smtClean="0"/>
              <a:t>ID.</a:t>
            </a:r>
          </a:p>
          <a:p>
            <a:pPr marL="45720" indent="0">
              <a:buNone/>
            </a:pPr>
            <a:r>
              <a:rPr lang="en-US" sz="2100" dirty="0" smtClean="0"/>
              <a:t>R3. The </a:t>
            </a:r>
            <a:r>
              <a:rPr lang="en-US" sz="2100" dirty="0"/>
              <a:t>User may easily search for items that cost less to buy than to </a:t>
            </a:r>
            <a:r>
              <a:rPr lang="en-US" sz="2100" dirty="0" smtClean="0"/>
              <a:t>sell.</a:t>
            </a:r>
          </a:p>
          <a:p>
            <a:pPr marL="45720" indent="0">
              <a:buNone/>
            </a:pPr>
            <a:r>
              <a:rPr lang="en-US" sz="2100" dirty="0" smtClean="0"/>
              <a:t>R4. The </a:t>
            </a:r>
            <a:r>
              <a:rPr lang="en-US" sz="2100" dirty="0"/>
              <a:t>User may select what server the User wishes to browse item data </a:t>
            </a:r>
            <a:r>
              <a:rPr lang="en-US" sz="2100" dirty="0" smtClean="0"/>
              <a:t>from.</a:t>
            </a:r>
          </a:p>
          <a:p>
            <a:pPr marL="45720" indent="0">
              <a:buNone/>
            </a:pPr>
            <a:r>
              <a:rPr lang="en-US" sz="2100" dirty="0" smtClean="0"/>
              <a:t>R5. The </a:t>
            </a:r>
            <a:r>
              <a:rPr lang="en-US" sz="2100" dirty="0"/>
              <a:t>User may Load and Run pre-made algorithms from the </a:t>
            </a:r>
            <a:r>
              <a:rPr lang="en-US" sz="2100" dirty="0" smtClean="0"/>
              <a:t>website.</a:t>
            </a:r>
          </a:p>
          <a:p>
            <a:pPr marL="45720" indent="0">
              <a:buNone/>
            </a:pPr>
            <a:r>
              <a:rPr lang="en-US" sz="2100" dirty="0" smtClean="0"/>
              <a:t>R6. The </a:t>
            </a:r>
            <a:r>
              <a:rPr lang="en-US" sz="2100" dirty="0"/>
              <a:t>User may input and run personal </a:t>
            </a:r>
            <a:r>
              <a:rPr lang="en-US" sz="2100" dirty="0" smtClean="0"/>
              <a:t>algorithms</a:t>
            </a:r>
          </a:p>
          <a:p>
            <a:pPr marL="45720" indent="0">
              <a:buNone/>
            </a:pPr>
            <a:r>
              <a:rPr lang="en-US" sz="2100" dirty="0" smtClean="0"/>
              <a:t>R7. The </a:t>
            </a:r>
            <a:r>
              <a:rPr lang="en-US" sz="2100" dirty="0"/>
              <a:t>User may see the top 10 items with the most increase in sell value, most decrease in sell value, most sold items on the </a:t>
            </a:r>
            <a:r>
              <a:rPr lang="en-US" sz="2100" dirty="0" smtClean="0"/>
              <a:t>server.</a:t>
            </a:r>
          </a:p>
          <a:p>
            <a:pPr marL="45720" indent="0">
              <a:buNone/>
            </a:pPr>
            <a:r>
              <a:rPr lang="en-US" sz="2100" dirty="0" smtClean="0"/>
              <a:t>R8. The </a:t>
            </a:r>
            <a:r>
              <a:rPr lang="en-US" sz="2100" dirty="0"/>
              <a:t>User may search for items and see a short history of the item’s price.</a:t>
            </a:r>
          </a:p>
          <a:p>
            <a:pPr marL="45720" indent="0">
              <a:buNone/>
            </a:pPr>
            <a:r>
              <a:rPr lang="en-US" sz="2100" dirty="0" smtClean="0"/>
              <a:t>R9. The </a:t>
            </a:r>
            <a:r>
              <a:rPr lang="en-US" sz="2100" dirty="0"/>
              <a:t>User may consult a help guide for quick answers.</a:t>
            </a:r>
          </a:p>
        </p:txBody>
      </p:sp>
    </p:spTree>
    <p:extLst>
      <p:ext uri="{BB962C8B-B14F-4D97-AF65-F5344CB8AC3E}">
        <p14:creationId xmlns:p14="http://schemas.microsoft.com/office/powerpoint/2010/main" val="35476576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Expanded Use Case: Start up</a:t>
            </a:r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5399607"/>
              </p:ext>
            </p:extLst>
          </p:nvPr>
        </p:nvGraphicFramePr>
        <p:xfrm>
          <a:off x="1524000" y="762000"/>
          <a:ext cx="6096000" cy="3383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/>
                <a:gridCol w="3048000"/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en-US" sz="2400" dirty="0" smtClean="0"/>
                        <a:t>Precondition</a:t>
                      </a:r>
                      <a:endParaRPr lang="en-US" sz="2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Actor: Admin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System: Market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(1)</a:t>
                      </a:r>
                      <a:r>
                        <a:rPr lang="en-US" sz="2400" baseline="0" dirty="0" smtClean="0"/>
                        <a:t> TUCBW Admin starts </a:t>
                      </a:r>
                      <a:r>
                        <a:rPr lang="en-US" sz="2400" baseline="0" dirty="0" err="1" smtClean="0"/>
                        <a:t>mysql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(2) Server boots up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(3) TUCEW Admin</a:t>
                      </a:r>
                      <a:r>
                        <a:rPr lang="en-US" sz="2400" baseline="0" dirty="0" smtClean="0"/>
                        <a:t> interacts with program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335019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5000" y="4876800"/>
            <a:ext cx="6512511" cy="1143000"/>
          </a:xfrm>
        </p:spPr>
        <p:txBody>
          <a:bodyPr/>
          <a:lstStyle/>
          <a:p>
            <a:r>
              <a:rPr lang="en-US" dirty="0"/>
              <a:t>Sequence Diagram:</a:t>
            </a:r>
            <a:br>
              <a:rPr lang="en-US" dirty="0"/>
            </a:br>
            <a:r>
              <a:rPr lang="en-US" dirty="0" smtClean="0"/>
              <a:t>start up</a:t>
            </a:r>
            <a:endParaRPr lang="en-US" dirty="0"/>
          </a:p>
        </p:txBody>
      </p:sp>
      <p:pic>
        <p:nvPicPr>
          <p:cNvPr id="1027" name="Picture 3" descr="D:\sequence diagram\sequence diagram_controller\startup (2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81000"/>
            <a:ext cx="8077200" cy="4386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8028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Expanded Use Case: Shut down</a:t>
            </a:r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9275735"/>
              </p:ext>
            </p:extLst>
          </p:nvPr>
        </p:nvGraphicFramePr>
        <p:xfrm>
          <a:off x="1524000" y="1397000"/>
          <a:ext cx="6096000" cy="292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/>
                <a:gridCol w="3048000"/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en-US" sz="2400" dirty="0" smtClean="0"/>
                        <a:t>Precondition:</a:t>
                      </a:r>
                      <a:endParaRPr lang="en-US" sz="2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Actor: Admin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System: Market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(1)</a:t>
                      </a:r>
                      <a:r>
                        <a:rPr lang="en-US" sz="2400" baseline="0" dirty="0" smtClean="0"/>
                        <a:t> TUCBW Admin stops </a:t>
                      </a:r>
                      <a:r>
                        <a:rPr lang="en-US" sz="2400" baseline="0" dirty="0" err="1" smtClean="0"/>
                        <a:t>mysql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(2) Server</a:t>
                      </a:r>
                      <a:r>
                        <a:rPr lang="en-US" sz="2400" baseline="0" dirty="0" smtClean="0"/>
                        <a:t> shuts down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(3) TUCEW Admin</a:t>
                      </a:r>
                      <a:r>
                        <a:rPr lang="en-US" sz="2400" baseline="0" dirty="0" smtClean="0"/>
                        <a:t> registers server shutdown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378342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5000" y="4876800"/>
            <a:ext cx="6512511" cy="1143000"/>
          </a:xfrm>
        </p:spPr>
        <p:txBody>
          <a:bodyPr/>
          <a:lstStyle/>
          <a:p>
            <a:r>
              <a:rPr lang="en-US" dirty="0"/>
              <a:t>Sequence Diagram:</a:t>
            </a:r>
            <a:br>
              <a:rPr lang="en-US" dirty="0"/>
            </a:br>
            <a:r>
              <a:rPr lang="en-US" dirty="0" smtClean="0"/>
              <a:t>Shut Down</a:t>
            </a:r>
            <a:endParaRPr lang="en-US" dirty="0"/>
          </a:p>
        </p:txBody>
      </p:sp>
      <p:pic>
        <p:nvPicPr>
          <p:cNvPr id="2051" name="Picture 3" descr="D:\sequence diagram\sequence diagram_controller\shutdown (1) (1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304799"/>
            <a:ext cx="8534400" cy="451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8028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4238" y="537754"/>
            <a:ext cx="3048000" cy="1716087"/>
          </a:xfrm>
        </p:spPr>
        <p:txBody>
          <a:bodyPr/>
          <a:lstStyle/>
          <a:p>
            <a:r>
              <a:rPr lang="en-US" dirty="0" smtClean="0"/>
              <a:t>Domain Model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62" y="0"/>
            <a:ext cx="9090838" cy="6858000"/>
          </a:xfrm>
        </p:spPr>
      </p:pic>
    </p:spTree>
    <p:extLst>
      <p:ext uri="{BB962C8B-B14F-4D97-AF65-F5344CB8AC3E}">
        <p14:creationId xmlns:p14="http://schemas.microsoft.com/office/powerpoint/2010/main" val="31446054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000" y="228600"/>
            <a:ext cx="8128000" cy="1143000"/>
          </a:xfrm>
        </p:spPr>
        <p:txBody>
          <a:bodyPr/>
          <a:lstStyle/>
          <a:p>
            <a:r>
              <a:rPr lang="en-US" sz="4400" b="0" dirty="0" smtClean="0">
                <a:solidFill>
                  <a:schemeClr val="tx1"/>
                </a:solidFill>
                <a:effectLst/>
              </a:rPr>
              <a:t>Architectural Model</a:t>
            </a:r>
            <a:r>
              <a:rPr lang="en-US" sz="4400" b="0" dirty="0">
                <a:solidFill>
                  <a:schemeClr val="tx1"/>
                </a:solidFill>
                <a:effectLst/>
              </a:rPr>
              <a:t/>
            </a:r>
            <a:br>
              <a:rPr lang="en-US" sz="4400" b="0" dirty="0">
                <a:solidFill>
                  <a:schemeClr val="tx1"/>
                </a:solidFill>
                <a:effectLst/>
              </a:rPr>
            </a:br>
            <a:r>
              <a:rPr lang="en-US" sz="4400" b="0" dirty="0">
                <a:solidFill>
                  <a:schemeClr val="tx1"/>
                </a:solidFill>
                <a:effectLst/>
              </a:rPr>
              <a:t>3</a:t>
            </a:r>
            <a:r>
              <a:rPr lang="en-US" sz="4400" b="0" dirty="0" smtClean="0">
                <a:solidFill>
                  <a:schemeClr val="tx1"/>
                </a:solidFill>
                <a:effectLst/>
              </a:rPr>
              <a:t>-tier Architecture</a:t>
            </a:r>
            <a:endParaRPr lang="en-US" sz="4400" b="0" dirty="0">
              <a:solidFill>
                <a:schemeClr val="tx1"/>
              </a:solidFill>
              <a:effectLst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73" t="52645" r="20802" b="37028"/>
          <a:stretch/>
        </p:blipFill>
        <p:spPr bwMode="auto">
          <a:xfrm>
            <a:off x="457200" y="1600200"/>
            <a:ext cx="8076014" cy="17389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28600" y="3337986"/>
            <a:ext cx="8533214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Presentation tier (GUI)</a:t>
            </a:r>
          </a:p>
          <a:p>
            <a:r>
              <a:rPr lang="en-US" sz="2000" dirty="0" smtClean="0"/>
              <a:t>The top-most level of the application is the graphical user interface. </a:t>
            </a:r>
          </a:p>
          <a:p>
            <a:r>
              <a:rPr lang="en-US" sz="2000" dirty="0" smtClean="0"/>
              <a:t>To translate tasks and results to something the user can understand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Logic tier (system)</a:t>
            </a:r>
          </a:p>
          <a:p>
            <a:r>
              <a:rPr lang="en-US" sz="2000" dirty="0" smtClean="0"/>
              <a:t>Coordinate the application, processes commands, makes logical decisions and evaluations, and performs calculations.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Data tier</a:t>
            </a:r>
          </a:p>
          <a:p>
            <a:r>
              <a:rPr lang="en-US" sz="2000" dirty="0" smtClean="0"/>
              <a:t>Information is stored and retrieved from a database. The information is then passed back to the logic tier for processing and then eventually back to user (WOW server)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1446054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ahra\Downloads\THE달과별\1602019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52575"/>
            <a:ext cx="7077076" cy="530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Schedule Update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1143000" y="731520"/>
            <a:ext cx="6705600" cy="3474720"/>
          </a:xfrm>
        </p:spPr>
        <p:txBody>
          <a:bodyPr>
            <a:noAutofit/>
          </a:bodyPr>
          <a:lstStyle/>
          <a:p>
            <a:r>
              <a:rPr lang="en-US" sz="2800" dirty="0" smtClean="0"/>
              <a:t>Implement algorithms </a:t>
            </a:r>
          </a:p>
          <a:p>
            <a:r>
              <a:rPr lang="en-US" sz="2800" dirty="0" smtClean="0"/>
              <a:t>More advanced testing techniques</a:t>
            </a:r>
          </a:p>
          <a:p>
            <a:r>
              <a:rPr lang="en-US" sz="2800" dirty="0" smtClean="0"/>
              <a:t>Add graphs and item images</a:t>
            </a:r>
          </a:p>
          <a:p>
            <a:r>
              <a:rPr lang="en-US" sz="2800" dirty="0" smtClean="0"/>
              <a:t>Make GUI more presentable</a:t>
            </a:r>
          </a:p>
          <a:p>
            <a:r>
              <a:rPr lang="en-US" sz="2800" dirty="0" smtClean="0"/>
              <a:t>Update item list to latest </a:t>
            </a:r>
            <a:r>
              <a:rPr lang="en-US" sz="2800" dirty="0" err="1" smtClean="0"/>
              <a:t>WoW</a:t>
            </a:r>
            <a:r>
              <a:rPr lang="en-US" sz="2800" dirty="0" smtClean="0"/>
              <a:t> version</a:t>
            </a:r>
          </a:p>
          <a:p>
            <a:endParaRPr lang="en-US" sz="2800" dirty="0" smtClean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1446054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4419600"/>
            <a:ext cx="6512511" cy="1143000"/>
          </a:xfrm>
        </p:spPr>
        <p:txBody>
          <a:bodyPr/>
          <a:lstStyle/>
          <a:p>
            <a:r>
              <a:rPr lang="en-US" dirty="0" smtClean="0"/>
              <a:t>Team member work accomplished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914400" y="762000"/>
            <a:ext cx="7391400" cy="3474720"/>
          </a:xfrm>
        </p:spPr>
        <p:txBody>
          <a:bodyPr>
            <a:noAutofit/>
          </a:bodyPr>
          <a:lstStyle/>
          <a:p>
            <a:r>
              <a:rPr lang="en-US" sz="2800" b="1" kern="0" dirty="0" smtClean="0">
                <a:cs typeface="Arial" panose="020B0604020202020204" pitchFamily="34" charset="0"/>
              </a:rPr>
              <a:t>Raquel: GUI (Java), MySQL Database, PHP Scripts, </a:t>
            </a:r>
            <a:r>
              <a:rPr lang="en-US" sz="2800" b="1" kern="0" dirty="0" err="1" smtClean="0">
                <a:cs typeface="Arial" panose="020B0604020202020204" pitchFamily="34" charset="0"/>
              </a:rPr>
              <a:t>Crontab</a:t>
            </a:r>
            <a:r>
              <a:rPr lang="en-US" sz="2800" b="1" kern="0" dirty="0" smtClean="0">
                <a:cs typeface="Arial" panose="020B0604020202020204" pitchFamily="34" charset="0"/>
              </a:rPr>
              <a:t>, project demo, results</a:t>
            </a:r>
          </a:p>
          <a:p>
            <a:r>
              <a:rPr lang="en-US" sz="2800" b="1" kern="0" dirty="0" smtClean="0">
                <a:cs typeface="Arial" panose="020B0604020202020204" pitchFamily="34" charset="0"/>
              </a:rPr>
              <a:t>Michael: UML class diagrams, testing, assisted with API information</a:t>
            </a:r>
          </a:p>
          <a:p>
            <a:r>
              <a:rPr lang="en-US" sz="2800" b="1" kern="0" dirty="0" err="1" smtClean="0">
                <a:cs typeface="Arial" panose="020B0604020202020204" pitchFamily="34" charset="0"/>
              </a:rPr>
              <a:t>Ahla</a:t>
            </a:r>
            <a:r>
              <a:rPr lang="en-US" sz="2800" b="1" kern="0" dirty="0" smtClean="0">
                <a:cs typeface="Arial" panose="020B0604020202020204" pitchFamily="34" charset="0"/>
              </a:rPr>
              <a:t>: Sequential diagrams, architectural model, PowerPoint slides</a:t>
            </a:r>
            <a:endParaRPr lang="en-US" sz="2800" b="1" kern="0" dirty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46054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533400" y="5562600"/>
            <a:ext cx="9484311" cy="1143000"/>
          </a:xfrm>
        </p:spPr>
        <p:txBody>
          <a:bodyPr/>
          <a:lstStyle/>
          <a:p>
            <a:r>
              <a:rPr lang="en-US" dirty="0"/>
              <a:t>Testing- </a:t>
            </a:r>
            <a:r>
              <a:rPr lang="en-US" dirty="0" smtClean="0"/>
              <a:t>Apache </a:t>
            </a:r>
            <a:r>
              <a:rPr lang="en-US" dirty="0" err="1" smtClean="0"/>
              <a:t>Jmeter</a:t>
            </a:r>
            <a:endParaRPr lang="en-US" dirty="0"/>
          </a:p>
        </p:txBody>
      </p:sp>
      <p:pic>
        <p:nvPicPr>
          <p:cNvPr id="4" name="2016-04-14-1948-28">
            <a:hlinkClick r:id="" action="ppaction://media"/>
          </p:cNvPr>
          <p:cNvPicPr>
            <a:picLocks noGrp="1" noChangeAspect="1"/>
          </p:cNvPicPr>
          <p:nvPr>
            <p:ph sz="quarter" idx="13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04800" y="152400"/>
            <a:ext cx="8526604" cy="5486400"/>
          </a:xfrm>
        </p:spPr>
      </p:pic>
    </p:spTree>
    <p:extLst>
      <p:ext uri="{BB962C8B-B14F-4D97-AF65-F5344CB8AC3E}">
        <p14:creationId xmlns:p14="http://schemas.microsoft.com/office/powerpoint/2010/main" val="606633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400"/>
            <a:ext cx="12884458" cy="648935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4343400"/>
            <a:ext cx="6512511" cy="1143000"/>
          </a:xfrm>
        </p:spPr>
        <p:txBody>
          <a:bodyPr/>
          <a:lstStyle/>
          <a:p>
            <a:r>
              <a:rPr lang="en-US" dirty="0" smtClean="0"/>
              <a:t>PHP Script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49413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Nonfunctional Requirements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381000" y="838200"/>
            <a:ext cx="8382000" cy="5638800"/>
          </a:xfrm>
        </p:spPr>
        <p:txBody>
          <a:bodyPr>
            <a:normAutofit/>
          </a:bodyPr>
          <a:lstStyle/>
          <a:p>
            <a:r>
              <a:rPr lang="en-US" sz="2800" dirty="0" smtClean="0"/>
              <a:t>R1. </a:t>
            </a:r>
            <a:r>
              <a:rPr lang="en-US" sz="2800" dirty="0"/>
              <a:t>Online apps</a:t>
            </a:r>
          </a:p>
          <a:p>
            <a:r>
              <a:rPr lang="en-US" sz="2800" dirty="0" smtClean="0"/>
              <a:t>R2. Limited amount of server space</a:t>
            </a:r>
          </a:p>
          <a:p>
            <a:r>
              <a:rPr lang="en-US" sz="2800" dirty="0" smtClean="0"/>
              <a:t>R3. Query response time</a:t>
            </a:r>
          </a:p>
          <a:p>
            <a:r>
              <a:rPr lang="en-US" sz="2800" dirty="0" smtClean="0"/>
              <a:t>R4. Semi hourly database updates</a:t>
            </a:r>
          </a:p>
          <a:p>
            <a:r>
              <a:rPr lang="en-US" sz="2800" dirty="0" smtClean="0"/>
              <a:t>R5. Method limits API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82422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265" y="304800"/>
            <a:ext cx="12979329" cy="6324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7312" y="4191000"/>
            <a:ext cx="6512511" cy="1143000"/>
          </a:xfrm>
        </p:spPr>
        <p:txBody>
          <a:bodyPr/>
          <a:lstStyle/>
          <a:p>
            <a:r>
              <a:rPr lang="en-US" dirty="0" smtClean="0"/>
              <a:t>More PHP Scripts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91006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Tables created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52400" y="1752600"/>
            <a:ext cx="10706100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5796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8600" y="-1066800"/>
            <a:ext cx="12744450" cy="91059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67050" y="2590800"/>
            <a:ext cx="6076950" cy="1143000"/>
          </a:xfrm>
        </p:spPr>
        <p:txBody>
          <a:bodyPr/>
          <a:lstStyle/>
          <a:p>
            <a:r>
              <a:rPr lang="en-US" dirty="0" smtClean="0"/>
              <a:t>Table: </a:t>
            </a:r>
            <a:br>
              <a:rPr lang="en-US" dirty="0" smtClean="0"/>
            </a:br>
            <a:r>
              <a:rPr lang="en-US" dirty="0" smtClean="0"/>
              <a:t>a_cmp0 / </a:t>
            </a:r>
            <a:br>
              <a:rPr lang="en-US" dirty="0" smtClean="0"/>
            </a:br>
            <a:r>
              <a:rPr lang="en-US" dirty="0" smtClean="0"/>
              <a:t>a_cmp1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68677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" y="-685800"/>
            <a:ext cx="13344525" cy="89249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0" y="2895600"/>
            <a:ext cx="6512511" cy="1143000"/>
          </a:xfrm>
        </p:spPr>
        <p:txBody>
          <a:bodyPr/>
          <a:lstStyle/>
          <a:p>
            <a:r>
              <a:rPr lang="en-US" dirty="0" smtClean="0"/>
              <a:t>Table: </a:t>
            </a:r>
            <a:br>
              <a:rPr lang="en-US" dirty="0" smtClean="0"/>
            </a:br>
            <a:r>
              <a:rPr lang="en-US" dirty="0" err="1" smtClean="0"/>
              <a:t>a_rise_fall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94545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649" t="4786" r="568" b="14832"/>
          <a:stretch/>
        </p:blipFill>
        <p:spPr>
          <a:xfrm>
            <a:off x="0" y="0"/>
            <a:ext cx="11582400" cy="6400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3200" y="6019800"/>
            <a:ext cx="6512511" cy="1143000"/>
          </a:xfrm>
        </p:spPr>
        <p:txBody>
          <a:bodyPr/>
          <a:lstStyle/>
          <a:p>
            <a:r>
              <a:rPr lang="en-US" dirty="0" err="1" smtClean="0"/>
              <a:t>Home_Controller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53136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019800"/>
            <a:ext cx="7350711" cy="1143000"/>
          </a:xfrm>
        </p:spPr>
        <p:txBody>
          <a:bodyPr/>
          <a:lstStyle/>
          <a:p>
            <a:r>
              <a:rPr lang="en-US" dirty="0" err="1" smtClean="0"/>
              <a:t>Home_Controller</a:t>
            </a:r>
            <a:r>
              <a:rPr lang="en-US" dirty="0" smtClean="0"/>
              <a:t> cont.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0"/>
            <a:ext cx="12792075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7856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2600" y="5943600"/>
            <a:ext cx="6512511" cy="1143000"/>
          </a:xfrm>
        </p:spPr>
        <p:txBody>
          <a:bodyPr/>
          <a:lstStyle/>
          <a:p>
            <a:r>
              <a:rPr lang="en-US" dirty="0" err="1" smtClean="0"/>
              <a:t>Search_Controller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27399" b="26491"/>
          <a:stretch/>
        </p:blipFill>
        <p:spPr>
          <a:xfrm>
            <a:off x="56777" y="0"/>
            <a:ext cx="8706224" cy="586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43495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2600" y="5943600"/>
            <a:ext cx="6512511" cy="1143000"/>
          </a:xfrm>
        </p:spPr>
        <p:txBody>
          <a:bodyPr/>
          <a:lstStyle/>
          <a:p>
            <a:r>
              <a:rPr lang="en-US" dirty="0" err="1" smtClean="0"/>
              <a:t>Search_Controller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73509" r="30577" b="-239"/>
          <a:stretch/>
        </p:blipFill>
        <p:spPr>
          <a:xfrm>
            <a:off x="381000" y="2057400"/>
            <a:ext cx="8325223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1754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5562600"/>
            <a:ext cx="6512511" cy="1143000"/>
          </a:xfrm>
        </p:spPr>
        <p:txBody>
          <a:bodyPr/>
          <a:lstStyle/>
          <a:p>
            <a:r>
              <a:rPr lang="en-US" dirty="0" err="1" smtClean="0"/>
              <a:t>Help_Controller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6581" y="381000"/>
            <a:ext cx="9239250" cy="496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99323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5752214"/>
            <a:ext cx="6512511" cy="1143000"/>
          </a:xfrm>
        </p:spPr>
        <p:txBody>
          <a:bodyPr/>
          <a:lstStyle/>
          <a:p>
            <a:r>
              <a:rPr lang="en-US" dirty="0" err="1" smtClean="0"/>
              <a:t>Server_Controller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752600"/>
            <a:ext cx="8623527" cy="3095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7419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56055" y="5165374"/>
            <a:ext cx="5387945" cy="1143000"/>
          </a:xfrm>
        </p:spPr>
        <p:txBody>
          <a:bodyPr/>
          <a:lstStyle/>
          <a:p>
            <a:r>
              <a:rPr lang="en-US" dirty="0" smtClean="0"/>
              <a:t>Use Case Diagram</a:t>
            </a:r>
            <a:endParaRPr lang="en-US" dirty="0"/>
          </a:p>
        </p:txBody>
      </p:sp>
      <p:cxnSp>
        <p:nvCxnSpPr>
          <p:cNvPr id="34" name="Straight Connector 33"/>
          <p:cNvCxnSpPr/>
          <p:nvPr/>
        </p:nvCxnSpPr>
        <p:spPr>
          <a:xfrm>
            <a:off x="751318" y="2209800"/>
            <a:ext cx="0" cy="8382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5" name="Smiley Face 34"/>
          <p:cNvSpPr/>
          <p:nvPr/>
        </p:nvSpPr>
        <p:spPr>
          <a:xfrm>
            <a:off x="560818" y="1828800"/>
            <a:ext cx="381000" cy="457200"/>
          </a:xfrm>
          <a:prstGeom prst="smileyFac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6" name="Straight Connector 65"/>
          <p:cNvCxnSpPr/>
          <p:nvPr/>
        </p:nvCxnSpPr>
        <p:spPr>
          <a:xfrm flipH="1">
            <a:off x="408418" y="2514600"/>
            <a:ext cx="685800" cy="1143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flipH="1">
            <a:off x="560818" y="3048000"/>
            <a:ext cx="190500" cy="1524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 flipH="1" flipV="1">
            <a:off x="752118" y="3048000"/>
            <a:ext cx="112696" cy="1524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9" name="Rectangle 68"/>
          <p:cNvSpPr/>
          <p:nvPr/>
        </p:nvSpPr>
        <p:spPr>
          <a:xfrm>
            <a:off x="1989568" y="653018"/>
            <a:ext cx="2057400" cy="620498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/>
          <p:cNvSpPr/>
          <p:nvPr/>
        </p:nvSpPr>
        <p:spPr>
          <a:xfrm>
            <a:off x="1989568" y="43418"/>
            <a:ext cx="2057400" cy="69739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Market</a:t>
            </a:r>
            <a:endParaRPr lang="en-US" dirty="0"/>
          </a:p>
        </p:txBody>
      </p:sp>
      <p:sp>
        <p:nvSpPr>
          <p:cNvPr id="71" name="Oval 70"/>
          <p:cNvSpPr/>
          <p:nvPr/>
        </p:nvSpPr>
        <p:spPr>
          <a:xfrm>
            <a:off x="2232055" y="740814"/>
            <a:ext cx="1524000" cy="74295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Search</a:t>
            </a:r>
          </a:p>
        </p:txBody>
      </p:sp>
      <p:cxnSp>
        <p:nvCxnSpPr>
          <p:cNvPr id="72" name="Straight Arrow Connector 71"/>
          <p:cNvCxnSpPr>
            <a:endCxn id="73" idx="2"/>
          </p:cNvCxnSpPr>
          <p:nvPr/>
        </p:nvCxnSpPr>
        <p:spPr>
          <a:xfrm flipV="1">
            <a:off x="1246618" y="1855239"/>
            <a:ext cx="1009650" cy="65936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73" name="Oval 72"/>
          <p:cNvSpPr/>
          <p:nvPr/>
        </p:nvSpPr>
        <p:spPr>
          <a:xfrm>
            <a:off x="2256268" y="1483764"/>
            <a:ext cx="1524000" cy="74295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Load</a:t>
            </a:r>
          </a:p>
        </p:txBody>
      </p:sp>
      <p:sp>
        <p:nvSpPr>
          <p:cNvPr id="74" name="Oval 73"/>
          <p:cNvSpPr/>
          <p:nvPr/>
        </p:nvSpPr>
        <p:spPr>
          <a:xfrm>
            <a:off x="2256268" y="2226714"/>
            <a:ext cx="1524000" cy="74295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Change Server</a:t>
            </a:r>
          </a:p>
        </p:txBody>
      </p:sp>
      <p:sp>
        <p:nvSpPr>
          <p:cNvPr id="75" name="Oval 74"/>
          <p:cNvSpPr/>
          <p:nvPr/>
        </p:nvSpPr>
        <p:spPr>
          <a:xfrm>
            <a:off x="2237040" y="2981325"/>
            <a:ext cx="1524000" cy="74295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Help</a:t>
            </a:r>
          </a:p>
        </p:txBody>
      </p:sp>
      <p:sp>
        <p:nvSpPr>
          <p:cNvPr id="76" name="Oval 75"/>
          <p:cNvSpPr/>
          <p:nvPr/>
        </p:nvSpPr>
        <p:spPr>
          <a:xfrm>
            <a:off x="2256268" y="3732814"/>
            <a:ext cx="1524000" cy="74295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Top 10 least sold</a:t>
            </a:r>
          </a:p>
        </p:txBody>
      </p:sp>
      <p:sp>
        <p:nvSpPr>
          <p:cNvPr id="77" name="Rectangle 76"/>
          <p:cNvSpPr/>
          <p:nvPr/>
        </p:nvSpPr>
        <p:spPr>
          <a:xfrm>
            <a:off x="294118" y="3352800"/>
            <a:ext cx="1371600" cy="61547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User</a:t>
            </a:r>
            <a:endParaRPr lang="en-US" dirty="0"/>
          </a:p>
        </p:txBody>
      </p:sp>
      <p:cxnSp>
        <p:nvCxnSpPr>
          <p:cNvPr id="78" name="Straight Arrow Connector 77"/>
          <p:cNvCxnSpPr>
            <a:endCxn id="71" idx="2"/>
          </p:cNvCxnSpPr>
          <p:nvPr/>
        </p:nvCxnSpPr>
        <p:spPr>
          <a:xfrm flipV="1">
            <a:off x="1263353" y="1112289"/>
            <a:ext cx="968702" cy="142374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>
            <a:endCxn id="75" idx="2"/>
          </p:cNvCxnSpPr>
          <p:nvPr/>
        </p:nvCxnSpPr>
        <p:spPr>
          <a:xfrm>
            <a:off x="1287566" y="2536031"/>
            <a:ext cx="949474" cy="81676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>
            <a:endCxn id="76" idx="2"/>
          </p:cNvCxnSpPr>
          <p:nvPr/>
        </p:nvCxnSpPr>
        <p:spPr>
          <a:xfrm>
            <a:off x="1287566" y="2536031"/>
            <a:ext cx="968702" cy="156825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>
            <a:endCxn id="74" idx="2"/>
          </p:cNvCxnSpPr>
          <p:nvPr/>
        </p:nvCxnSpPr>
        <p:spPr>
          <a:xfrm>
            <a:off x="1246618" y="2514600"/>
            <a:ext cx="1009650" cy="835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>
            <a:off x="5086350" y="2209800"/>
            <a:ext cx="0" cy="8382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4" name="Smiley Face 83"/>
          <p:cNvSpPr/>
          <p:nvPr/>
        </p:nvSpPr>
        <p:spPr>
          <a:xfrm>
            <a:off x="4895850" y="1828800"/>
            <a:ext cx="381000" cy="457200"/>
          </a:xfrm>
          <a:prstGeom prst="smileyFac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5" name="Straight Connector 84"/>
          <p:cNvCxnSpPr/>
          <p:nvPr/>
        </p:nvCxnSpPr>
        <p:spPr>
          <a:xfrm flipH="1">
            <a:off x="4743450" y="2514600"/>
            <a:ext cx="685800" cy="1143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 flipH="1">
            <a:off x="4895850" y="3048000"/>
            <a:ext cx="190500" cy="1524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 flipH="1" flipV="1">
            <a:off x="5087150" y="3048000"/>
            <a:ext cx="112696" cy="1524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8" name="Rectangle 87"/>
          <p:cNvSpPr/>
          <p:nvPr/>
        </p:nvSpPr>
        <p:spPr>
          <a:xfrm>
            <a:off x="6324600" y="1600200"/>
            <a:ext cx="2057400" cy="187166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/>
          <p:cNvSpPr/>
          <p:nvPr/>
        </p:nvSpPr>
        <p:spPr>
          <a:xfrm>
            <a:off x="6591300" y="1685925"/>
            <a:ext cx="1524000" cy="74295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Start up</a:t>
            </a:r>
          </a:p>
        </p:txBody>
      </p:sp>
      <p:cxnSp>
        <p:nvCxnSpPr>
          <p:cNvPr id="90" name="Straight Arrow Connector 89"/>
          <p:cNvCxnSpPr/>
          <p:nvPr/>
        </p:nvCxnSpPr>
        <p:spPr>
          <a:xfrm flipV="1">
            <a:off x="5581650" y="2047786"/>
            <a:ext cx="1009650" cy="46681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91" name="Oval 90"/>
          <p:cNvSpPr/>
          <p:nvPr/>
        </p:nvSpPr>
        <p:spPr>
          <a:xfrm>
            <a:off x="6591300" y="2457450"/>
            <a:ext cx="1790700" cy="74295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Shutdown</a:t>
            </a:r>
          </a:p>
        </p:txBody>
      </p:sp>
      <p:sp>
        <p:nvSpPr>
          <p:cNvPr id="92" name="Rectangle 91"/>
          <p:cNvSpPr/>
          <p:nvPr/>
        </p:nvSpPr>
        <p:spPr>
          <a:xfrm>
            <a:off x="4629150" y="3352800"/>
            <a:ext cx="1371600" cy="61547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Admin</a:t>
            </a:r>
            <a:endParaRPr lang="en-US" dirty="0"/>
          </a:p>
        </p:txBody>
      </p:sp>
      <p:cxnSp>
        <p:nvCxnSpPr>
          <p:cNvPr id="93" name="Straight Arrow Connector 92"/>
          <p:cNvCxnSpPr>
            <a:endCxn id="91" idx="2"/>
          </p:cNvCxnSpPr>
          <p:nvPr/>
        </p:nvCxnSpPr>
        <p:spPr>
          <a:xfrm>
            <a:off x="5581650" y="2514600"/>
            <a:ext cx="1009650" cy="3143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94" name="Rectangle 93"/>
          <p:cNvSpPr/>
          <p:nvPr/>
        </p:nvSpPr>
        <p:spPr>
          <a:xfrm>
            <a:off x="6324600" y="989614"/>
            <a:ext cx="2057400" cy="6096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Market</a:t>
            </a:r>
            <a:endParaRPr lang="en-US" dirty="0"/>
          </a:p>
        </p:txBody>
      </p:sp>
      <p:sp>
        <p:nvSpPr>
          <p:cNvPr id="95" name="Oval 94"/>
          <p:cNvSpPr/>
          <p:nvPr/>
        </p:nvSpPr>
        <p:spPr>
          <a:xfrm>
            <a:off x="2232055" y="4480749"/>
            <a:ext cx="1524000" cy="74295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Top 10 increase</a:t>
            </a:r>
          </a:p>
        </p:txBody>
      </p:sp>
      <p:sp>
        <p:nvSpPr>
          <p:cNvPr id="96" name="Oval 95"/>
          <p:cNvSpPr/>
          <p:nvPr/>
        </p:nvSpPr>
        <p:spPr>
          <a:xfrm>
            <a:off x="2232054" y="5230108"/>
            <a:ext cx="1654145" cy="74295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Top 10 Decrease</a:t>
            </a:r>
          </a:p>
        </p:txBody>
      </p:sp>
      <p:sp>
        <p:nvSpPr>
          <p:cNvPr id="97" name="Oval 96"/>
          <p:cNvSpPr/>
          <p:nvPr/>
        </p:nvSpPr>
        <p:spPr>
          <a:xfrm>
            <a:off x="2232055" y="5973058"/>
            <a:ext cx="1524000" cy="74295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Top 10 Most sold</a:t>
            </a:r>
          </a:p>
        </p:txBody>
      </p:sp>
      <p:cxnSp>
        <p:nvCxnSpPr>
          <p:cNvPr id="98" name="Straight Arrow Connector 97"/>
          <p:cNvCxnSpPr/>
          <p:nvPr/>
        </p:nvCxnSpPr>
        <p:spPr>
          <a:xfrm>
            <a:off x="1263353" y="2536031"/>
            <a:ext cx="992915" cy="231619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/>
          <p:nvPr/>
        </p:nvCxnSpPr>
        <p:spPr>
          <a:xfrm>
            <a:off x="1263353" y="2514600"/>
            <a:ext cx="1010363" cy="309695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/>
          <p:nvPr/>
        </p:nvCxnSpPr>
        <p:spPr>
          <a:xfrm>
            <a:off x="1263353" y="2514600"/>
            <a:ext cx="971194" cy="382993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460547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4600" y="5943600"/>
            <a:ext cx="6512511" cy="1143000"/>
          </a:xfrm>
        </p:spPr>
        <p:txBody>
          <a:bodyPr/>
          <a:lstStyle/>
          <a:p>
            <a:r>
              <a:rPr lang="en-US" dirty="0" smtClean="0"/>
              <a:t>GUI</a:t>
            </a:r>
            <a:endParaRPr lang="en-US" dirty="0"/>
          </a:p>
        </p:txBody>
      </p:sp>
      <p:pic>
        <p:nvPicPr>
          <p:cNvPr id="4" name="bandicam 2016-04-15 03-48-20-269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52400"/>
            <a:ext cx="9144000" cy="560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143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81000" y="2492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Expanded Use Case: Top 10 increase in price</a:t>
            </a:r>
            <a:endParaRPr lang="en-US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5822045"/>
              </p:ext>
            </p:extLst>
          </p:nvPr>
        </p:nvGraphicFramePr>
        <p:xfrm>
          <a:off x="685800" y="1828800"/>
          <a:ext cx="8077200" cy="48670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38600"/>
                <a:gridCol w="4038600"/>
              </a:tblGrid>
              <a:tr h="586042">
                <a:tc gridSpan="2">
                  <a:txBody>
                    <a:bodyPr/>
                    <a:lstStyle/>
                    <a:p>
                      <a:r>
                        <a:rPr lang="en-US" sz="2400" dirty="0" smtClean="0"/>
                        <a:t>Precondition: User is at Home Section</a:t>
                      </a:r>
                      <a:endParaRPr lang="en-US" sz="2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586042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Actor: User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System: Market</a:t>
                      </a:r>
                      <a:endParaRPr lang="en-US" sz="2400" dirty="0"/>
                    </a:p>
                  </a:txBody>
                  <a:tcPr/>
                </a:tc>
              </a:tr>
              <a:tr h="809116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(0)Market displays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homescreen</a:t>
                      </a:r>
                      <a:r>
                        <a:rPr lang="en-US" sz="2400" baseline="0" dirty="0" smtClean="0"/>
                        <a:t> GUI</a:t>
                      </a:r>
                      <a:endParaRPr lang="en-US" sz="2400" dirty="0"/>
                    </a:p>
                  </a:txBody>
                  <a:tcPr/>
                </a:tc>
              </a:tr>
              <a:tr h="1878547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(1)TUCBW User clicks top 10 highest gain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(2) Market calling</a:t>
                      </a:r>
                      <a:r>
                        <a:rPr lang="en-US" sz="2400" baseline="0" dirty="0" smtClean="0"/>
                        <a:t> the </a:t>
                      </a:r>
                      <a:r>
                        <a:rPr lang="en-US" sz="2400" baseline="0" dirty="0" smtClean="0">
                          <a:solidFill>
                            <a:srgbClr val="FF0000"/>
                          </a:solidFill>
                        </a:rPr>
                        <a:t>top 10 increased controller </a:t>
                      </a:r>
                      <a:r>
                        <a:rPr lang="en-US" sz="2400" baseline="0" dirty="0" smtClean="0">
                          <a:solidFill>
                            <a:schemeClr val="tx1"/>
                          </a:solidFill>
                        </a:rPr>
                        <a:t>to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dirty="0" smtClean="0"/>
                        <a:t>search</a:t>
                      </a:r>
                      <a:r>
                        <a:rPr lang="en-US" sz="2400" baseline="0" dirty="0" smtClean="0"/>
                        <a:t> and display up to 10 items that have the highest increase in price since last hour.</a:t>
                      </a:r>
                      <a:endParaRPr 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586042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(3) TUCEW User see list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617291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855" y="5105400"/>
            <a:ext cx="8915400" cy="1143000"/>
          </a:xfrm>
        </p:spPr>
        <p:txBody>
          <a:bodyPr/>
          <a:lstStyle/>
          <a:p>
            <a:r>
              <a:rPr lang="en-US" sz="4000" dirty="0" smtClean="0"/>
              <a:t>Sequence Diagram:</a:t>
            </a:r>
            <a:br>
              <a:rPr lang="en-US" sz="4000" dirty="0" smtClean="0"/>
            </a:br>
            <a:r>
              <a:rPr lang="en-US" sz="4000" dirty="0" smtClean="0"/>
              <a:t>Get TOP 10 items increase in price</a:t>
            </a:r>
            <a:endParaRPr lang="en-US" sz="4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55" y="228600"/>
            <a:ext cx="8961045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9233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rmAutofit fontScale="90000" lnSpcReduction="20000"/>
          </a:bodyPr>
          <a:lstStyle>
            <a:lvl1pPr marL="320040" indent="-320040" algn="r" defTabSz="914400" rtl="0" eaLnBrk="1" latinLnBrk="0" hangingPunct="1">
              <a:spcBef>
                <a:spcPct val="0"/>
              </a:spcBef>
              <a:buClr>
                <a:schemeClr val="accent6">
                  <a:lumMod val="75000"/>
                </a:schemeClr>
              </a:buClr>
              <a:buSzPct val="128000"/>
              <a:buFont typeface="Georgia" pitchFamily="18" charset="0"/>
              <a:buChar char="*"/>
              <a:defRPr sz="4600" b="1" i="0" kern="120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>
                  <a:reflection blurRad="6350" stA="55000" endA="300" endPos="455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mtClean="0"/>
              <a:t>Expanded Use Case: Top 10 decrease in price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2027248"/>
              </p:ext>
            </p:extLst>
          </p:nvPr>
        </p:nvGraphicFramePr>
        <p:xfrm>
          <a:off x="448733" y="1676400"/>
          <a:ext cx="8153400" cy="50556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76700"/>
                <a:gridCol w="4076700"/>
              </a:tblGrid>
              <a:tr h="586042">
                <a:tc gridSpan="2">
                  <a:txBody>
                    <a:bodyPr/>
                    <a:lstStyle/>
                    <a:p>
                      <a:r>
                        <a:rPr lang="en-US" sz="2400" dirty="0" smtClean="0"/>
                        <a:t>Precondition: User is at Home Section</a:t>
                      </a:r>
                      <a:endParaRPr lang="en-US" sz="2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586042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Actor: User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System: Market</a:t>
                      </a:r>
                      <a:endParaRPr lang="en-US" sz="2400" dirty="0"/>
                    </a:p>
                  </a:txBody>
                  <a:tcPr/>
                </a:tc>
              </a:tr>
              <a:tr h="1011525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(0)Market displays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homescreen</a:t>
                      </a:r>
                      <a:r>
                        <a:rPr lang="en-US" sz="2400" baseline="0" dirty="0" smtClean="0"/>
                        <a:t> GUI</a:t>
                      </a:r>
                      <a:endParaRPr lang="en-US" sz="2400" dirty="0"/>
                    </a:p>
                  </a:txBody>
                  <a:tcPr/>
                </a:tc>
              </a:tr>
              <a:tr h="1878547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(1)TUCBW User clicks top 10 decrease.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(2) Market </a:t>
                      </a:r>
                      <a:r>
                        <a:rPr lang="en-US" sz="2400" dirty="0" smtClean="0">
                          <a:solidFill>
                            <a:srgbClr val="FF0000"/>
                          </a:solidFill>
                        </a:rPr>
                        <a:t>calling</a:t>
                      </a:r>
                      <a:r>
                        <a:rPr lang="en-US" sz="2400" baseline="0" dirty="0" smtClean="0">
                          <a:solidFill>
                            <a:srgbClr val="FF0000"/>
                          </a:solidFill>
                        </a:rPr>
                        <a:t> the top 10 decrease controller </a:t>
                      </a:r>
                      <a:r>
                        <a:rPr lang="en-US" sz="2400" baseline="0" dirty="0" smtClean="0"/>
                        <a:t>to s</a:t>
                      </a:r>
                      <a:r>
                        <a:rPr lang="en-US" sz="2400" dirty="0" smtClean="0"/>
                        <a:t>earch</a:t>
                      </a:r>
                      <a:r>
                        <a:rPr lang="en-US" sz="2400" baseline="0" dirty="0" smtClean="0"/>
                        <a:t> and display up to 10 items that have the highest decrease in price since last hour.</a:t>
                      </a:r>
                      <a:endParaRPr lang="en-US" sz="2400" dirty="0"/>
                    </a:p>
                  </a:txBody>
                  <a:tcPr/>
                </a:tc>
              </a:tr>
              <a:tr h="586042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(3) TUCEW User see list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273723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855" y="5105400"/>
            <a:ext cx="8915400" cy="1143000"/>
          </a:xfrm>
        </p:spPr>
        <p:txBody>
          <a:bodyPr/>
          <a:lstStyle/>
          <a:p>
            <a:r>
              <a:rPr lang="en-US" sz="4000" dirty="0" smtClean="0"/>
              <a:t>Sequence Diagram:</a:t>
            </a:r>
            <a:br>
              <a:rPr lang="en-US" sz="4000" dirty="0" smtClean="0"/>
            </a:br>
            <a:r>
              <a:rPr lang="en-US" sz="4000" dirty="0" smtClean="0"/>
              <a:t>Get TOP 10 items decrease in price</a:t>
            </a:r>
            <a:endParaRPr lang="en-US" sz="4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05" y="152400"/>
            <a:ext cx="8957650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3773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  <a:effectLst/>
        </p:spPr>
        <p:txBody>
          <a:bodyPr vert="horz" lIns="91440" tIns="45720" rIns="91440" bIns="45720" rtlCol="0" anchor="t" anchorCtr="0">
            <a:normAutofit fontScale="90000" lnSpcReduction="20000"/>
          </a:bodyPr>
          <a:lstStyle>
            <a:lvl1pPr marL="320040" indent="-320040" algn="r" defTabSz="914400" rtl="0" eaLnBrk="1" latinLnBrk="0" hangingPunct="1">
              <a:spcBef>
                <a:spcPct val="0"/>
              </a:spcBef>
              <a:buClr>
                <a:schemeClr val="accent6">
                  <a:lumMod val="75000"/>
                </a:schemeClr>
              </a:buClr>
              <a:buSzPct val="128000"/>
              <a:buFont typeface="Georgia" pitchFamily="18" charset="0"/>
              <a:buChar char="*"/>
              <a:defRPr sz="4600" b="1" i="0" kern="120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>
                  <a:reflection blurRad="6350" stA="55000" endA="300" endPos="455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/>
              <a:t>Expanded Use Case: </a:t>
            </a:r>
            <a:r>
              <a:rPr lang="en-US" dirty="0"/>
              <a:t>Top 10 L</a:t>
            </a:r>
            <a:r>
              <a:rPr lang="en-US" dirty="0" smtClean="0"/>
              <a:t>east </a:t>
            </a:r>
            <a:r>
              <a:rPr lang="en-US" dirty="0"/>
              <a:t>S</a:t>
            </a:r>
            <a:r>
              <a:rPr lang="en-US" dirty="0" smtClean="0"/>
              <a:t>old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176758"/>
              </p:ext>
            </p:extLst>
          </p:nvPr>
        </p:nvGraphicFramePr>
        <p:xfrm>
          <a:off x="685800" y="1828800"/>
          <a:ext cx="8077200" cy="50556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38600"/>
                <a:gridCol w="4038600"/>
              </a:tblGrid>
              <a:tr h="586042">
                <a:tc gridSpan="2">
                  <a:txBody>
                    <a:bodyPr/>
                    <a:lstStyle/>
                    <a:p>
                      <a:r>
                        <a:rPr lang="en-US" sz="2400" dirty="0" smtClean="0"/>
                        <a:t>Precondition: User is at Home Section</a:t>
                      </a:r>
                      <a:endParaRPr lang="en-US" sz="2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586042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Actor: User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System: Market</a:t>
                      </a:r>
                      <a:endParaRPr lang="en-US" sz="2400" dirty="0"/>
                    </a:p>
                  </a:txBody>
                  <a:tcPr/>
                </a:tc>
              </a:tr>
              <a:tr h="1011525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(0)Market displays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homescreen</a:t>
                      </a:r>
                      <a:r>
                        <a:rPr lang="en-US" sz="2400" baseline="0" dirty="0" smtClean="0"/>
                        <a:t> GUI</a:t>
                      </a:r>
                      <a:endParaRPr lang="en-US" sz="2400" dirty="0"/>
                    </a:p>
                  </a:txBody>
                  <a:tcPr/>
                </a:tc>
              </a:tr>
              <a:tr h="1878547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(1)TUCBW User clicks top 10 least</a:t>
                      </a:r>
                      <a:r>
                        <a:rPr lang="en-US" sz="2400" baseline="0" dirty="0" smtClean="0"/>
                        <a:t> sold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(2) Market calling the </a:t>
                      </a:r>
                      <a:r>
                        <a:rPr lang="en-US" sz="2400" dirty="0" smtClean="0">
                          <a:solidFill>
                            <a:srgbClr val="FF0000"/>
                          </a:solidFill>
                        </a:rPr>
                        <a:t>top 10 least sold controller </a:t>
                      </a:r>
                      <a:r>
                        <a:rPr lang="en-US" sz="2400" dirty="0" smtClean="0"/>
                        <a:t>to search</a:t>
                      </a:r>
                      <a:r>
                        <a:rPr lang="en-US" sz="2400" baseline="0" dirty="0" smtClean="0"/>
                        <a:t> and display up to 10 items that have the least amount of sold since last hour.</a:t>
                      </a:r>
                      <a:endParaRPr lang="en-US" sz="2400" dirty="0"/>
                    </a:p>
                  </a:txBody>
                  <a:tcPr/>
                </a:tc>
              </a:tr>
              <a:tr h="586042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(3) TUCEW User see list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44605479"/>
      </p:ext>
    </p:extLst>
  </p:cSld>
  <p:clrMapOvr>
    <a:masterClrMapping/>
  </p:clrMapOvr>
</p:sld>
</file>

<file path=ppt/theme/theme1.xml><?xml version="1.0" encoding="utf-8"?>
<a:theme xmlns:a="http://schemas.openxmlformats.org/drawingml/2006/main" name="Slipstream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Slipstream">
      <a:majorFont>
        <a:latin typeface="Trebuchet MS"/>
        <a:ea typeface=""/>
        <a:cs typeface=""/>
        <a:font script="Jpan" typeface="HGｺﾞｼｯｸM"/>
        <a:font script="Hang" typeface="HY그래픽B"/>
        <a:font script="Hans" typeface="方正姚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HGｺﾞｼｯｸM"/>
        <a:font script="Hang" typeface="HY그래픽M"/>
        <a:font script="Hans" typeface="方正姚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ipstream">
      <a:fillStyleLst>
        <a:solidFill>
          <a:schemeClr val="phClr"/>
        </a:solidFill>
        <a:gradFill rotWithShape="1">
          <a:gsLst>
            <a:gs pos="28000">
              <a:schemeClr val="phClr">
                <a:tint val="18000"/>
                <a:satMod val="120000"/>
                <a:lumMod val="88000"/>
              </a:schemeClr>
            </a:gs>
            <a:gs pos="100000">
              <a:schemeClr val="phClr">
                <a:tint val="40000"/>
                <a:satMod val="100000"/>
                <a:lumMod val="7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lumMod val="95000"/>
              </a:schemeClr>
            </a:gs>
            <a:gs pos="100000">
              <a:schemeClr val="phClr">
                <a:shade val="82000"/>
                <a:satMod val="125000"/>
                <a:lumMod val="74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75000"/>
              <a:satMod val="125000"/>
              <a:lumMod val="7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50800" dir="5400000" sx="98000" sy="98000" rotWithShape="0">
              <a:srgbClr val="000000">
                <a:alpha val="20000"/>
              </a:srgbClr>
            </a:outerShdw>
          </a:effectLst>
        </a:effectStyle>
        <a:effectStyle>
          <a:effectLst>
            <a:outerShdw blurRad="40005" dist="22984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alanced" dir="tr"/>
          </a:scene3d>
          <a:sp3d prstMaterial="matte">
            <a:bevelT w="19050" h="38100"/>
          </a:sp3d>
        </a:effectStyle>
        <a:effectStyle>
          <a:effectLst>
            <a:reflection blurRad="38100" stA="26000" endPos="23000" dist="25400" dir="5400000" sy="-100000" rotWithShape="0"/>
          </a:effectLst>
          <a:scene3d>
            <a:camera prst="orthographicFront">
              <a:rot lat="0" lon="0" rev="0"/>
            </a:camera>
            <a:lightRig rig="balanced" dir="tr"/>
          </a:scene3d>
          <a:sp3d contourW="14605" prstMaterial="plastic">
            <a:bevelT w="50800"/>
            <a:contourClr>
              <a:schemeClr val="phClr">
                <a:shade val="30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shade val="90000"/>
                <a:satMod val="160000"/>
                <a:lumMod val="100000"/>
              </a:schemeClr>
            </a:gs>
            <a:gs pos="60000">
              <a:schemeClr val="phClr">
                <a:tint val="95000"/>
                <a:shade val="100000"/>
                <a:satMod val="130000"/>
                <a:lumMod val="130000"/>
              </a:schemeClr>
            </a:gs>
            <a:gs pos="100000">
              <a:schemeClr val="phClr">
                <a:tint val="97000"/>
                <a:shade val="100000"/>
                <a:hueMod val="100000"/>
                <a:satMod val="140000"/>
                <a:lumMod val="80000"/>
              </a:schemeClr>
            </a:gs>
          </a:gsLst>
          <a:path path="circle">
            <a:fillToRect l="20000" t="10000" r="20000" b="60000"/>
          </a:path>
        </a:gradFill>
        <a:gradFill rotWithShape="1">
          <a:gsLst>
            <a:gs pos="0">
              <a:schemeClr val="phClr">
                <a:tint val="94000"/>
                <a:satMod val="160000"/>
                <a:lumMod val="160000"/>
              </a:schemeClr>
            </a:gs>
            <a:gs pos="42000">
              <a:schemeClr val="phClr">
                <a:tint val="94000"/>
                <a:shade val="94000"/>
                <a:satMod val="160000"/>
                <a:lumMod val="130000"/>
              </a:schemeClr>
            </a:gs>
            <a:gs pos="100000">
              <a:schemeClr val="phClr">
                <a:tint val="97000"/>
                <a:shade val="94000"/>
                <a:satMod val="180000"/>
                <a:lumMod val="84000"/>
              </a:schemeClr>
            </a:gs>
          </a:gsLst>
          <a:path path="circle">
            <a:fillToRect l="24000" t="44000" r="24000" b="12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Slipstream</Template>
  <TotalTime>793</TotalTime>
  <Words>1153</Words>
  <Application>Microsoft Office PowerPoint</Application>
  <PresentationFormat>On-screen Show (4:3)</PresentationFormat>
  <Paragraphs>168</Paragraphs>
  <Slides>40</Slides>
  <Notes>2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5" baseType="lpstr">
      <vt:lpstr>Arial</vt:lpstr>
      <vt:lpstr>Calibri</vt:lpstr>
      <vt:lpstr>Georgia</vt:lpstr>
      <vt:lpstr>Trebuchet MS</vt:lpstr>
      <vt:lpstr>Slipstream</vt:lpstr>
      <vt:lpstr>Iteration 3:: “The Marketeers”</vt:lpstr>
      <vt:lpstr>Functional Requirements</vt:lpstr>
      <vt:lpstr>Nonfunctional Requirements</vt:lpstr>
      <vt:lpstr>Use Case Diagram</vt:lpstr>
      <vt:lpstr>Expanded Use Case: Top 10 increase in price</vt:lpstr>
      <vt:lpstr>Sequence Diagram: Get TOP 10 items increase in price</vt:lpstr>
      <vt:lpstr>PowerPoint Presentation</vt:lpstr>
      <vt:lpstr>Sequence Diagram: Get TOP 10 items decrease in price</vt:lpstr>
      <vt:lpstr>PowerPoint Presentation</vt:lpstr>
      <vt:lpstr>Sequence Diagram: Get TOP 10 items least sold</vt:lpstr>
      <vt:lpstr>PowerPoint Presentation</vt:lpstr>
      <vt:lpstr>Sequence Diagram: Get TOP 10 items most sold</vt:lpstr>
      <vt:lpstr>PowerPoint Presentation</vt:lpstr>
      <vt:lpstr>Sequence Diagram: Search</vt:lpstr>
      <vt:lpstr>Expanded Use Case: Change Server</vt:lpstr>
      <vt:lpstr>Sequence Diagram: Change Server</vt:lpstr>
      <vt:lpstr>Expanded Use Case: Load</vt:lpstr>
      <vt:lpstr>Expanded Use Case: Test</vt:lpstr>
      <vt:lpstr>Sequence Diagram: Algorithm(load/test)</vt:lpstr>
      <vt:lpstr>Expanded Use Case: Start up</vt:lpstr>
      <vt:lpstr>Sequence Diagram: start up</vt:lpstr>
      <vt:lpstr>Expanded Use Case: Shut down</vt:lpstr>
      <vt:lpstr>Sequence Diagram: Shut Down</vt:lpstr>
      <vt:lpstr>Domain Model</vt:lpstr>
      <vt:lpstr>Architectural Model 3-tier Architecture</vt:lpstr>
      <vt:lpstr>Schedule Update</vt:lpstr>
      <vt:lpstr>Team member work accomplished</vt:lpstr>
      <vt:lpstr>Testing- Apache Jmeter</vt:lpstr>
      <vt:lpstr>PHP Script</vt:lpstr>
      <vt:lpstr>More PHP Scripts</vt:lpstr>
      <vt:lpstr>Tables created</vt:lpstr>
      <vt:lpstr>Table:  a_cmp0 /  a_cmp1</vt:lpstr>
      <vt:lpstr>Table:  a_rise_fall</vt:lpstr>
      <vt:lpstr>Home_Controller</vt:lpstr>
      <vt:lpstr>Home_Controller cont.</vt:lpstr>
      <vt:lpstr>Search_Controller</vt:lpstr>
      <vt:lpstr>Search_Controller</vt:lpstr>
      <vt:lpstr>Help_Controller</vt:lpstr>
      <vt:lpstr>Server_Controller</vt:lpstr>
      <vt:lpstr>GUI</vt:lpstr>
    </vt:vector>
  </TitlesOfParts>
  <Company>Toshiba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ahracho216@gmail.com</dc:creator>
  <cp:lastModifiedBy>Raquel Trejo</cp:lastModifiedBy>
  <cp:revision>60</cp:revision>
  <dcterms:created xsi:type="dcterms:W3CDTF">2016-03-03T00:51:33Z</dcterms:created>
  <dcterms:modified xsi:type="dcterms:W3CDTF">2016-05-01T21:13:27Z</dcterms:modified>
</cp:coreProperties>
</file>